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70" r:id="rId2"/>
    <p:sldId id="271" r:id="rId3"/>
    <p:sldId id="257" r:id="rId4"/>
    <p:sldId id="272" r:id="rId5"/>
    <p:sldId id="273" r:id="rId6"/>
    <p:sldId id="275" r:id="rId7"/>
    <p:sldId id="274" r:id="rId8"/>
    <p:sldId id="276" r:id="rId9"/>
    <p:sldId id="277" r:id="rId10"/>
    <p:sldId id="278" r:id="rId11"/>
    <p:sldId id="258" r:id="rId12"/>
    <p:sldId id="283" r:id="rId13"/>
    <p:sldId id="284" r:id="rId14"/>
    <p:sldId id="280" r:id="rId15"/>
    <p:sldId id="279" r:id="rId16"/>
    <p:sldId id="281" r:id="rId17"/>
    <p:sldId id="282" r:id="rId18"/>
    <p:sldId id="285" r:id="rId19"/>
    <p:sldId id="287" r:id="rId20"/>
    <p:sldId id="288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8" r:id="rId48"/>
    <p:sldId id="316" r:id="rId49"/>
    <p:sldId id="317" r:id="rId50"/>
    <p:sldId id="319" r:id="rId51"/>
    <p:sldId id="321" r:id="rId52"/>
    <p:sldId id="320" r:id="rId53"/>
    <p:sldId id="322" r:id="rId54"/>
    <p:sldId id="289" r:id="rId55"/>
  </p:sldIdLst>
  <p:sldSz cx="9144000" cy="6858000" type="screen4x3"/>
  <p:notesSz cx="9144000" cy="6858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2860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ODJEL GINEKOLOGIJE I PORODNIŠTVA</a:t>
            </a:r>
          </a:p>
          <a:p>
            <a:pPr algn="r"/>
            <a:r>
              <a:rPr lang="hr-H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OPĆE BOLNICE ZABOK I</a:t>
            </a:r>
          </a:p>
          <a:p>
            <a:pPr algn="r"/>
            <a:r>
              <a:rPr lang="hr-H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BOLNICE HRVATSKIH VETERANA</a:t>
            </a:r>
          </a:p>
          <a:p>
            <a:pPr algn="ctr"/>
            <a:endParaRPr lang="hr-HR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hr-HR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RODILIŠTE I RAĐAONICA </a:t>
            </a:r>
          </a:p>
          <a:p>
            <a:pPr algn="r"/>
            <a:endParaRPr lang="hr-HR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hr-H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INFORMACIJE ZA TRUDNICE, RODILJE I BABINJAČE!</a:t>
            </a:r>
          </a:p>
          <a:p>
            <a:pPr algn="ctr"/>
            <a:endParaRPr lang="hr-HR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1" descr="D:\My Documents\Desktop\BOLNICA PREZENTACIJE\Rodilište 5o - 28.9.2017\Nog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3200" cy="1826896"/>
          </a:xfrm>
          <a:prstGeom prst="rect">
            <a:avLst/>
          </a:prstGeom>
          <a:noFill/>
        </p:spPr>
      </p:pic>
      <p:pic>
        <p:nvPicPr>
          <p:cNvPr id="4" name="Picture 5" descr="kzz-g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1013299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3" descr="1083_20111011925549210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438400"/>
            <a:ext cx="13983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7990840" cy="668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Kontakti za informacije, naručivanje i konzultacije: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- 049 204 178 – Ginekološka ambulanta – naručivanje - 049 204 183 – </a:t>
            </a:r>
            <a:r>
              <a:rPr lang="hr-HR" sz="2500" dirty="0" err="1" smtClean="0">
                <a:latin typeface="Times New Roman"/>
                <a:cs typeface="Times New Roman"/>
              </a:rPr>
              <a:t>subspecijalistička</a:t>
            </a:r>
            <a:r>
              <a:rPr lang="hr-HR" sz="2500" dirty="0" smtClean="0">
                <a:latin typeface="Times New Roman"/>
                <a:cs typeface="Times New Roman"/>
              </a:rPr>
              <a:t> ambulanta za  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                          fetalnu medicinu – naručivanje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- 049 204 178 – </a:t>
            </a:r>
            <a:r>
              <a:rPr lang="hr-HR" sz="2500" dirty="0" err="1" smtClean="0">
                <a:latin typeface="Times New Roman"/>
                <a:cs typeface="Times New Roman"/>
              </a:rPr>
              <a:t>subspecijalistička</a:t>
            </a:r>
            <a:r>
              <a:rPr lang="hr-HR" sz="2500" dirty="0" smtClean="0">
                <a:latin typeface="Times New Roman"/>
                <a:cs typeface="Times New Roman"/>
              </a:rPr>
              <a:t> ambulanta za  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>
                <a:latin typeface="Times New Roman"/>
                <a:cs typeface="Times New Roman"/>
              </a:rPr>
              <a:t> </a:t>
            </a:r>
            <a:r>
              <a:rPr lang="hr-HR" sz="2500" dirty="0" smtClean="0">
                <a:latin typeface="Times New Roman"/>
                <a:cs typeface="Times New Roman"/>
              </a:rPr>
              <a:t>                         </a:t>
            </a:r>
            <a:r>
              <a:rPr lang="hr-HR" sz="2500" dirty="0" err="1" smtClean="0">
                <a:latin typeface="Times New Roman"/>
                <a:cs typeface="Times New Roman"/>
              </a:rPr>
              <a:t>uroginekologiju</a:t>
            </a:r>
            <a:r>
              <a:rPr lang="hr-HR" sz="2500" dirty="0" smtClean="0">
                <a:latin typeface="Times New Roman"/>
                <a:cs typeface="Times New Roman"/>
              </a:rPr>
              <a:t> – naručivanje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- 049 204 178 – </a:t>
            </a:r>
            <a:r>
              <a:rPr lang="hr-HR" sz="2500" dirty="0" err="1" smtClean="0">
                <a:latin typeface="Times New Roman"/>
                <a:cs typeface="Times New Roman"/>
              </a:rPr>
              <a:t>subspecijalistička</a:t>
            </a:r>
            <a:r>
              <a:rPr lang="hr-HR" sz="2500" dirty="0" smtClean="0">
                <a:latin typeface="Times New Roman"/>
                <a:cs typeface="Times New Roman"/>
              </a:rPr>
              <a:t> ambulanta za  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                          ginekološku onkologiju – naručivanje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- 049 204 181 – Ultrazvučna ambulanta – naručivanje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</a:t>
            </a:r>
            <a:r>
              <a:rPr lang="hr-HR" sz="2500" dirty="0" err="1" smtClean="0">
                <a:latin typeface="Times New Roman"/>
                <a:cs typeface="Times New Roman"/>
              </a:rPr>
              <a:t>Email</a:t>
            </a:r>
            <a:r>
              <a:rPr lang="hr-HR" sz="2500" dirty="0" smtClean="0">
                <a:latin typeface="Times New Roman"/>
                <a:cs typeface="Times New Roman"/>
              </a:rPr>
              <a:t>: narucivanje.ginekologija@bolnica-zabok.hr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28600" y="228600"/>
            <a:ext cx="7056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Kontakti za naručivanje</a:t>
            </a:r>
            <a:endParaRPr lang="hr-HR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64202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Preporuke za dolazak i pripremu u Rodilište Opće bolnice Zabok i bolnice hrvatskih veterana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Preporuča se svim trudnicama da se pripreme na vrijeme za boravak u rodilištu.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Preporuča se da si pripreme torbu sa priborom za osnovne higijenske potrebe.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0" y="457200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536044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Preporuča se da u torbi za rodilište bude slijedeće: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Osnovni pribor za osobnu higijenu:</a:t>
            </a: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Zubna pasta te četkica za zube </a:t>
            </a:r>
            <a:r>
              <a:rPr lang="hr-HR" sz="2400" dirty="0" smtClean="0">
                <a:latin typeface="Times New Roman"/>
                <a:cs typeface="Times New Roman"/>
              </a:rPr>
              <a:t>(</a:t>
            </a:r>
            <a:r>
              <a:rPr lang="hr-HR" sz="2400" spc="-5" dirty="0" smtClean="0">
                <a:latin typeface="Times New Roman"/>
                <a:cs typeface="Times New Roman"/>
              </a:rPr>
              <a:t> </a:t>
            </a:r>
            <a:r>
              <a:rPr lang="hr-HR" sz="2400" dirty="0" smtClean="0">
                <a:latin typeface="Times New Roman"/>
                <a:cs typeface="Times New Roman"/>
              </a:rPr>
              <a:t>četkica</a:t>
            </a:r>
            <a:r>
              <a:rPr lang="hr-HR" sz="2400" spc="-5" dirty="0" smtClean="0">
                <a:latin typeface="Times New Roman"/>
                <a:cs typeface="Times New Roman"/>
              </a:rPr>
              <a:t> </a:t>
            </a:r>
            <a:r>
              <a:rPr lang="hr-HR" sz="2400" dirty="0" smtClean="0">
                <a:latin typeface="Times New Roman"/>
                <a:cs typeface="Times New Roman"/>
              </a:rPr>
              <a:t>i</a:t>
            </a:r>
            <a:r>
              <a:rPr lang="hr-HR" sz="2400" spc="-5" dirty="0" smtClean="0">
                <a:latin typeface="Times New Roman"/>
                <a:cs typeface="Times New Roman"/>
              </a:rPr>
              <a:t> pasta </a:t>
            </a:r>
            <a:r>
              <a:rPr lang="hr-HR" sz="2400" dirty="0" smtClean="0">
                <a:latin typeface="Times New Roman"/>
                <a:cs typeface="Times New Roman"/>
              </a:rPr>
              <a:t>za</a:t>
            </a:r>
            <a:r>
              <a:rPr lang="hr-HR" sz="2400" spc="-5" dirty="0" smtClean="0">
                <a:latin typeface="Times New Roman"/>
                <a:cs typeface="Times New Roman"/>
              </a:rPr>
              <a:t> zube)</a:t>
            </a: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šampon i gel za tuširanje te češalj</a:t>
            </a: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spavaćice, kućni ogrtač </a:t>
            </a: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papuče</a:t>
            </a: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dva velika i dva mala ručnika</a:t>
            </a:r>
            <a:endParaRPr lang="hr-HR" sz="2400" dirty="0" smtClean="0">
              <a:latin typeface="Times New Roman"/>
              <a:cs typeface="Times New Roman"/>
            </a:endParaRPr>
          </a:p>
          <a:p>
            <a:pPr marL="268605" marR="532130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nekoliko pamučnih gaćica i/ili nekoliko jednokratnih gaćica</a:t>
            </a:r>
          </a:p>
          <a:p>
            <a:pPr marL="268605" marR="532130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paket pamučnih uložaka</a:t>
            </a:r>
          </a:p>
          <a:p>
            <a:pPr marL="268605" marR="532130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400" spc="-5" dirty="0" smtClean="0">
                <a:latin typeface="Times New Roman"/>
                <a:cs typeface="Times New Roman"/>
              </a:rPr>
              <a:t>- pelene za novorođenče – jednokratne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0" y="457200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5371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Preporuča se da u torbi za rodilište bude </a:t>
            </a:r>
            <a:r>
              <a:rPr lang="hr-HR" sz="2700" spc="-5" dirty="0" err="1" smtClean="0">
                <a:latin typeface="Times New Roman"/>
                <a:cs typeface="Times New Roman"/>
              </a:rPr>
              <a:t>slijedeče</a:t>
            </a:r>
            <a:r>
              <a:rPr lang="hr-HR" sz="2700" spc="-5" dirty="0" smtClean="0">
                <a:latin typeface="Times New Roman"/>
                <a:cs typeface="Times New Roman"/>
              </a:rPr>
              <a:t>: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spavaćice, kućni ogrtač </a:t>
            </a: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papuče</a:t>
            </a:r>
          </a:p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dva velika i dva mala ručnika</a:t>
            </a:r>
            <a:endParaRPr lang="hr-HR" sz="2700" dirty="0" smtClean="0">
              <a:latin typeface="Times New Roman"/>
              <a:cs typeface="Times New Roman"/>
            </a:endParaRPr>
          </a:p>
          <a:p>
            <a:pPr marL="268605" marR="532130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nekoliko pamučnih gaćica i/ili nekoliko jednokratnih gaćica</a:t>
            </a:r>
          </a:p>
          <a:p>
            <a:pPr marL="268605" marR="532130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paket pamučnih uložaka</a:t>
            </a:r>
          </a:p>
          <a:p>
            <a:pPr marL="268605" marR="532130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pelene za novorođenče – jednokratne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0" y="457200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25545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spc="-5" dirty="0" err="1" smtClean="0">
                <a:latin typeface="Times New Roman"/>
                <a:cs typeface="Times New Roman"/>
              </a:rPr>
              <a:t>Preporuća</a:t>
            </a:r>
            <a:r>
              <a:rPr lang="hr-HR" sz="2700" spc="-5" dirty="0" smtClean="0">
                <a:latin typeface="Times New Roman"/>
                <a:cs typeface="Times New Roman"/>
              </a:rPr>
              <a:t> se da trudnice imaju uvijek spremnu i pripremljenu kompletnu medicinsku dokumentaciju vezanu za aktualnu trudnoću, za prethodne trudnoće, kao </a:t>
            </a:r>
            <a:r>
              <a:rPr sz="2700" spc="-5" dirty="0" smtClean="0">
                <a:latin typeface="Times New Roman"/>
                <a:cs typeface="Times New Roman"/>
              </a:rPr>
              <a:t>na</a:t>
            </a:r>
            <a:r>
              <a:rPr sz="2700" spc="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Times New Roman"/>
                <a:cs typeface="Times New Roman"/>
              </a:rPr>
              <a:t>medicinska</a:t>
            </a:r>
            <a:r>
              <a:rPr lang="hr-HR" sz="2700" spc="-5" dirty="0" smtClean="0">
                <a:latin typeface="Times New Roman"/>
                <a:cs typeface="Times New Roman"/>
              </a:rPr>
              <a:t> dokumentaciju vezane uz druge bolesti i stanja, pogotovo moguće kronične bolesti u anamnezi.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0" y="457200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971800"/>
            <a:ext cx="8053070" cy="13080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Među medicinskom dokumentacijom obavezno je imati i nalaz: </a:t>
            </a:r>
            <a:r>
              <a:rPr sz="2700" b="1" spc="-5" dirty="0" smtClean="0">
                <a:latin typeface="Times New Roman"/>
                <a:cs typeface="Times New Roman"/>
              </a:rPr>
              <a:t>Kg</a:t>
            </a:r>
            <a:r>
              <a:rPr lang="hr-HR" sz="2700" b="1" spc="-5" dirty="0" smtClean="0">
                <a:latin typeface="Times New Roman"/>
                <a:cs typeface="Times New Roman"/>
              </a:rPr>
              <a:t>, </a:t>
            </a:r>
            <a:r>
              <a:rPr sz="2700" b="1" dirty="0" err="1" smtClean="0">
                <a:latin typeface="Times New Roman"/>
                <a:cs typeface="Times New Roman"/>
              </a:rPr>
              <a:t>Rh</a:t>
            </a:r>
            <a:r>
              <a:rPr sz="2700" b="1" dirty="0" smtClean="0">
                <a:latin typeface="Times New Roman"/>
                <a:cs typeface="Times New Roman"/>
              </a:rPr>
              <a:t> </a:t>
            </a:r>
            <a:r>
              <a:rPr sz="2700" b="1" spc="5" dirty="0" smtClean="0">
                <a:latin typeface="Times New Roman"/>
                <a:cs typeface="Times New Roman"/>
              </a:rPr>
              <a:t> </a:t>
            </a:r>
            <a:r>
              <a:rPr sz="2700" b="1" spc="-40" dirty="0" err="1" smtClean="0">
                <a:latin typeface="Times New Roman"/>
                <a:cs typeface="Times New Roman"/>
              </a:rPr>
              <a:t>faktor</a:t>
            </a:r>
            <a:r>
              <a:rPr lang="hr-HR" sz="2700" b="1" spc="-40" dirty="0" smtClean="0">
                <a:latin typeface="Times New Roman"/>
                <a:cs typeface="Times New Roman"/>
              </a:rPr>
              <a:t>a te testova senzibilizacije kao i nalaz BHSGB rađenog oko 35 tjedna </a:t>
            </a:r>
            <a:r>
              <a:rPr lang="hr-HR" sz="2700" b="1" spc="-40" dirty="0" err="1" smtClean="0">
                <a:latin typeface="Times New Roman"/>
                <a:cs typeface="Times New Roman"/>
              </a:rPr>
              <a:t>gestacije</a:t>
            </a:r>
            <a:r>
              <a:rPr lang="hr-HR" sz="2700" b="1" spc="-40" dirty="0" smtClean="0">
                <a:latin typeface="Times New Roman"/>
                <a:cs typeface="Times New Roman"/>
              </a:rPr>
              <a:t>. 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0" y="457200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124200"/>
            <a:ext cx="8053070" cy="94384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sz="2700" spc="-5" dirty="0" err="1" smtClean="0">
                <a:latin typeface="Times New Roman"/>
                <a:cs typeface="Times New Roman"/>
              </a:rPr>
              <a:t>Nakit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 </a:t>
            </a:r>
            <a:r>
              <a:rPr sz="2700" spc="-5" dirty="0">
                <a:latin typeface="Times New Roman"/>
                <a:cs typeface="Times New Roman"/>
              </a:rPr>
              <a:t>vrijednosne stvari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ostaviti </a:t>
            </a:r>
            <a:r>
              <a:rPr sz="2700" spc="-5" dirty="0" err="1">
                <a:latin typeface="Times New Roman"/>
                <a:cs typeface="Times New Roman"/>
              </a:rPr>
              <a:t>kod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 err="1" smtClean="0">
                <a:latin typeface="Times New Roman"/>
                <a:cs typeface="Times New Roman"/>
              </a:rPr>
              <a:t>kuće</a:t>
            </a:r>
            <a:r>
              <a:rPr lang="hr-HR" sz="2700" dirty="0" smtClean="0">
                <a:latin typeface="Times New Roman"/>
                <a:cs typeface="Times New Roman"/>
              </a:rPr>
              <a:t> !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0" y="457200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182614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Preporuča se odstraniti prije dolaska u rodilište i lak sa noktiju. 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0" y="457200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3319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Trudnice i rodilje se obavezno trebaju javiti u rodilište:</a:t>
            </a: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kod pojave trudova </a:t>
            </a: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kada primijete otjecanje plodove vode</a:t>
            </a: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kada imaju bilo kakve nedoumice oko trudnoće,   </a:t>
            </a: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  pogotovo u koliko primijete slabije micanje </a:t>
            </a: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  djeteta ili da im se dijete ne miče</a:t>
            </a:r>
            <a:endParaRPr lang="hr-HR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8054" y="457200"/>
            <a:ext cx="844494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Kada se treba javiti u rodilište?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5009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Trudnice i rodilje se obavezno trebaju javiti u rodilište:</a:t>
            </a: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kada nisu sigurne da li im je počeo porod</a:t>
            </a: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kod pojave bilo kakvog krvarenja</a:t>
            </a:r>
          </a:p>
          <a:p>
            <a:pPr marL="268605" marR="775335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kada ih liječnik upućuje u bolnicu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8054" y="457200"/>
            <a:ext cx="844494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Kada se treba javiti u rodilište?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447800"/>
            <a:ext cx="7990840" cy="51289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Kadrovi: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Liječnici: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- 12 – liječnica i liječnika specijalista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opstetricije</a:t>
            </a: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- 3 liječnice i liječnika na specijalizaciji iz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opstetricije</a:t>
            </a: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- 4 liječnice </a:t>
            </a:r>
            <a:r>
              <a:rPr lang="hr-HR" sz="2500" spc="-5" dirty="0" err="1" smtClean="0">
                <a:latin typeface="Times New Roman"/>
                <a:cs typeface="Times New Roman"/>
              </a:rPr>
              <a:t>subspecijalistice</a:t>
            </a:r>
            <a:r>
              <a:rPr lang="hr-HR" sz="2500" spc="-5" dirty="0" smtClean="0">
                <a:latin typeface="Times New Roman"/>
                <a:cs typeface="Times New Roman"/>
              </a:rPr>
              <a:t> fetalne medicine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- 4 liječnika </a:t>
            </a:r>
            <a:r>
              <a:rPr lang="hr-HR" sz="2500" spc="-5" dirty="0" err="1" smtClean="0">
                <a:latin typeface="Times New Roman"/>
                <a:cs typeface="Times New Roman"/>
              </a:rPr>
              <a:t>subspecijalista</a:t>
            </a:r>
            <a:r>
              <a:rPr lang="hr-HR" sz="2500" spc="-5" dirty="0" smtClean="0">
                <a:latin typeface="Times New Roman"/>
                <a:cs typeface="Times New Roman"/>
              </a:rPr>
              <a:t> </a:t>
            </a:r>
            <a:r>
              <a:rPr lang="hr-HR" sz="2500" spc="-5" dirty="0" err="1" smtClean="0">
                <a:latin typeface="Times New Roman"/>
                <a:cs typeface="Times New Roman"/>
              </a:rPr>
              <a:t>uroginekologije</a:t>
            </a: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- 3 liječnika </a:t>
            </a:r>
            <a:r>
              <a:rPr lang="hr-HR" sz="2500" spc="-5" dirty="0" err="1" smtClean="0">
                <a:latin typeface="Times New Roman"/>
                <a:cs typeface="Times New Roman"/>
              </a:rPr>
              <a:t>subspecijalista</a:t>
            </a:r>
            <a:r>
              <a:rPr lang="hr-HR" sz="2500" spc="-5" dirty="0" smtClean="0">
                <a:latin typeface="Times New Roman"/>
                <a:cs typeface="Times New Roman"/>
              </a:rPr>
              <a:t> ginekološke onkologije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52400" y="152400"/>
            <a:ext cx="794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Naši kadrovski kapaciteti: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41146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marR="106680" indent="-255904">
              <a:lnSpc>
                <a:spcPct val="100000"/>
              </a:lnSpc>
              <a:spcBef>
                <a:spcPts val="11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Prilikom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dolaska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5" dirty="0" smtClean="0">
                <a:latin typeface="Times New Roman"/>
                <a:cs typeface="Times New Roman"/>
              </a:rPr>
              <a:t>u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bolnicu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javljate</a:t>
            </a:r>
            <a:r>
              <a:rPr lang="vi-VN" sz="2700" dirty="0" smtClean="0">
                <a:latin typeface="Times New Roman"/>
                <a:cs typeface="Times New Roman"/>
              </a:rPr>
              <a:t> se </a:t>
            </a:r>
            <a:r>
              <a:rPr lang="vi-VN" sz="2700" spc="5" dirty="0" smtClean="0">
                <a:latin typeface="Times New Roman"/>
                <a:cs typeface="Times New Roman"/>
              </a:rPr>
              <a:t>u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prijemnu 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ambulantu gdje</a:t>
            </a:r>
            <a:r>
              <a:rPr lang="hr-HR" sz="2700" spc="-5" dirty="0" smtClean="0">
                <a:latin typeface="Times New Roman"/>
                <a:cs typeface="Times New Roman"/>
              </a:rPr>
              <a:t> se</a:t>
            </a:r>
            <a:r>
              <a:rPr lang="vi-VN" sz="2700" spc="5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otvara</a:t>
            </a:r>
            <a:r>
              <a:rPr lang="hr-HR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povijest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bolesti</a:t>
            </a:r>
            <a:r>
              <a:rPr lang="vi-VN" sz="2700" spc="5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sa</a:t>
            </a:r>
            <a:r>
              <a:rPr lang="vi-VN" sz="2700" spc="-5" dirty="0" smtClean="0">
                <a:latin typeface="Times New Roman"/>
                <a:cs typeface="Times New Roman"/>
              </a:rPr>
              <a:t> općim </a:t>
            </a:r>
            <a:r>
              <a:rPr lang="vi-VN" sz="2700" spc="-66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podacima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i</a:t>
            </a:r>
            <a:r>
              <a:rPr lang="vi-VN" sz="2700" spc="-5" dirty="0" smtClean="0">
                <a:latin typeface="Times New Roman"/>
                <a:cs typeface="Times New Roman"/>
              </a:rPr>
              <a:t> podacima </a:t>
            </a:r>
            <a:r>
              <a:rPr lang="vi-VN" sz="2700" spc="5" dirty="0" smtClean="0">
                <a:latin typeface="Times New Roman"/>
                <a:cs typeface="Times New Roman"/>
              </a:rPr>
              <a:t>o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vašoj trudnoći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Mjeri </a:t>
            </a:r>
            <a:r>
              <a:rPr lang="vi-VN" sz="2700" dirty="0" smtClean="0">
                <a:latin typeface="Times New Roman"/>
                <a:cs typeface="Times New Roman"/>
              </a:rPr>
              <a:t>se</a:t>
            </a:r>
            <a:r>
              <a:rPr lang="vi-VN" sz="2700" spc="-5" dirty="0" smtClean="0">
                <a:latin typeface="Times New Roman"/>
                <a:cs typeface="Times New Roman"/>
              </a:rPr>
              <a:t> tlak, CTG,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temperatura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marR="281940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Ginekološki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pregled,</a:t>
            </a:r>
            <a:r>
              <a:rPr lang="vi-VN" sz="2700" spc="5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ultrazvuk </a:t>
            </a:r>
            <a:r>
              <a:rPr lang="vi-VN" sz="2700" dirty="0" smtClean="0">
                <a:latin typeface="Times New Roman"/>
                <a:cs typeface="Times New Roman"/>
              </a:rPr>
              <a:t>i</a:t>
            </a:r>
            <a:r>
              <a:rPr lang="vi-VN" sz="2700" spc="5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pregled plodove </a:t>
            </a:r>
            <a:r>
              <a:rPr lang="vi-VN" sz="2700" spc="-66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vode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obavlja liječnik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3020"/>
              </a:lnSpc>
              <a:spcBef>
                <a:spcPts val="69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Ukoliko </a:t>
            </a:r>
            <a:r>
              <a:rPr lang="vi-VN" sz="2700" dirty="0" smtClean="0">
                <a:latin typeface="Times New Roman"/>
                <a:cs typeface="Times New Roman"/>
              </a:rPr>
              <a:t>je </a:t>
            </a:r>
            <a:r>
              <a:rPr lang="vi-VN" sz="2700" spc="-5" dirty="0" smtClean="0">
                <a:latin typeface="Times New Roman"/>
                <a:cs typeface="Times New Roman"/>
              </a:rPr>
              <a:t>porod </a:t>
            </a:r>
            <a:r>
              <a:rPr lang="vi-VN" sz="2700" dirty="0" smtClean="0">
                <a:latin typeface="Times New Roman"/>
                <a:cs typeface="Times New Roman"/>
              </a:rPr>
              <a:t>počeo </a:t>
            </a:r>
            <a:r>
              <a:rPr lang="vi-VN" sz="2700" spc="-5" dirty="0" smtClean="0">
                <a:latin typeface="Times New Roman"/>
                <a:cs typeface="Times New Roman"/>
              </a:rPr>
              <a:t>pripremate </a:t>
            </a:r>
            <a:r>
              <a:rPr lang="vi-VN" sz="2700" dirty="0" smtClean="0">
                <a:latin typeface="Times New Roman"/>
                <a:cs typeface="Times New Roman"/>
              </a:rPr>
              <a:t>se za </a:t>
            </a:r>
            <a:r>
              <a:rPr lang="vi-VN" sz="2700" spc="-5" dirty="0" smtClean="0">
                <a:latin typeface="Times New Roman"/>
                <a:cs typeface="Times New Roman"/>
              </a:rPr>
              <a:t>rađaonicu </a:t>
            </a:r>
            <a:r>
              <a:rPr lang="vi-VN" sz="2700" spc="-66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ili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se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smještate</a:t>
            </a:r>
            <a:r>
              <a:rPr lang="vi-VN" sz="2700" spc="-5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na</a:t>
            </a:r>
            <a:r>
              <a:rPr lang="vi-VN" sz="2700" spc="-5" dirty="0" smtClean="0">
                <a:latin typeface="Times New Roman"/>
                <a:cs typeface="Times New Roman"/>
              </a:rPr>
              <a:t> odjel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-</a:t>
            </a:r>
            <a:r>
              <a:rPr lang="vi-VN" sz="2700" spc="-5" dirty="0" smtClean="0">
                <a:latin typeface="Times New Roman"/>
                <a:cs typeface="Times New Roman"/>
              </a:rPr>
              <a:t> ginekologi</a:t>
            </a:r>
            <a:r>
              <a:rPr lang="vi-VN" sz="2700" spc="-5" dirty="0" smtClean="0">
                <a:latin typeface="Lucida Sans Unicode"/>
                <a:cs typeface="Lucida Sans Unicode"/>
              </a:rPr>
              <a:t>je</a:t>
            </a:r>
            <a:endParaRPr lang="vi-VN" sz="2700" dirty="0">
              <a:latin typeface="Lucida Sans Unicode"/>
              <a:cs typeface="Lucida Sans Unicode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31795" y="457200"/>
            <a:ext cx="829746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Prijem u rodilište – preporuke!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62919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kod prijema u rodilištu pristupa se ginekološkom pregledu te UZV-om provjerava namještaj djeteta te se trudnice i rodilje CTG </a:t>
            </a:r>
            <a:r>
              <a:rPr lang="hr-HR" sz="2700" spc="-5" dirty="0" err="1" smtClean="0">
                <a:latin typeface="Times New Roman"/>
                <a:cs typeface="Times New Roman"/>
              </a:rPr>
              <a:t>monitorira</a:t>
            </a:r>
            <a:r>
              <a:rPr lang="hr-HR" sz="2700" spc="-5" dirty="0" smtClean="0">
                <a:latin typeface="Times New Roman"/>
                <a:cs typeface="Times New Roman"/>
              </a:rPr>
              <a:t> 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uzimaju se anamnestički podatci od rodilje te se provjerava i kompletira medicinska dokumentacija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6" y="457200"/>
            <a:ext cx="7646645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Prijem u rodilište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 priprema rodilja!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25217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 dogovoru s rodiljom, kod ispunjenih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opstetričkih</a:t>
            </a: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preduvjeta za  prijem u rađaonicu rodilja se u dogovoru s liječnikom i primaljama priprema za porod</a:t>
            </a:r>
            <a:endParaRPr lang="vi-VN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6" y="457200"/>
            <a:ext cx="7646645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Prijem u rodilište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 priprema rodilja!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6163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 dogovoru s rodiljom, kod još nisu ispunjeni preduvjeti za  prijem u rađaonicu trudnica se u dogovoru s liječnikom i primaljama smješta u </a:t>
            </a:r>
            <a:r>
              <a:rPr lang="hr-HR" sz="2700" spc="-5" dirty="0" err="1" smtClean="0">
                <a:latin typeface="Times New Roman"/>
                <a:cs typeface="Times New Roman"/>
              </a:rPr>
              <a:t>predrađaonicu</a:t>
            </a:r>
            <a:r>
              <a:rPr lang="hr-HR" sz="2700" spc="-5" dirty="0" smtClean="0">
                <a:latin typeface="Times New Roman"/>
                <a:cs typeface="Times New Roman"/>
              </a:rPr>
              <a:t> te se CTG </a:t>
            </a:r>
            <a:r>
              <a:rPr lang="hr-HR" sz="2700" spc="-5" dirty="0" err="1" smtClean="0">
                <a:latin typeface="Times New Roman"/>
                <a:cs typeface="Times New Roman"/>
              </a:rPr>
              <a:t>monitorira</a:t>
            </a:r>
            <a:r>
              <a:rPr lang="hr-HR" sz="2700" spc="-5" dirty="0" smtClean="0">
                <a:latin typeface="Times New Roman"/>
                <a:cs typeface="Times New Roman"/>
              </a:rPr>
              <a:t> </a:t>
            </a:r>
            <a:endParaRPr lang="vi-VN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6" y="457200"/>
            <a:ext cx="7646645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Prijem u rodilište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 priprema rodilja!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2137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Tijekom boravka u rađaonici tijekom 24 sata za rodilju se skrbe: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dvije primalje i dva liječnika </a:t>
            </a:r>
            <a:r>
              <a:rPr lang="hr-HR" sz="2700" spc="-5" dirty="0" err="1" smtClean="0">
                <a:latin typeface="Times New Roman"/>
                <a:cs typeface="Times New Roman"/>
              </a:rPr>
              <a:t>specijalsita</a:t>
            </a:r>
            <a:r>
              <a:rPr lang="hr-HR" sz="2700" spc="-5" dirty="0" smtClean="0">
                <a:latin typeface="Times New Roman"/>
                <a:cs typeface="Times New Roman"/>
              </a:rPr>
              <a:t> ginekologije i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opstetricije</a:t>
            </a:r>
            <a:endParaRPr lang="hr-HR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231858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Tijekom boravka u rađaonici liječnici i primalje kontinuirano nadziru i educiraju rodilju</a:t>
            </a:r>
            <a:endParaRPr lang="hr-HR" sz="2700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62919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Tijekom boravka u rađaonici omogućeno je prisustvovanje pratnje na porodu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Preporuča se prethodno trudnice i pratnja prođu besplatan trudnički tečaj u našoj bolnici – narudžbe na telefon 049 204 203 – glavna sestra odjela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2137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Tijekom boravka u rodilištu implementiraju se smjernice programa rodilište prijatelj majki i djece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 dogovoru s primaljama i liječnikom rodilje mogu piti vodu tijekom poroda</a:t>
            </a:r>
            <a:endParaRPr lang="hr-HR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371600"/>
            <a:ext cx="8053070" cy="535531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b="1" spc="-5" dirty="0" smtClean="0">
                <a:latin typeface="Times New Roman"/>
                <a:cs typeface="Times New Roman"/>
              </a:rPr>
              <a:t>Uzimanje krvi iz pupkovine za donaciju matičnih stanica zaklade Ana Rukavina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Imamo educirano osoblje koje na vaš zahtjev može uzeti krv iz pupkovine neposredno nakon poroda za donaciju matičnih stanica zaklade Ana Rukavina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spomenutom donacijom rodilje i osoblje rodilišta čine iznimno humano djelo, koje može spasiti ljudske živote te Vam unaprijed čestitamo i zahvaljujemo na Vašoj donaciji!</a:t>
            </a:r>
            <a:endParaRPr lang="hr-HR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5243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Primalje i liječnici kontinuirano skrbe za rodilju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osoblje rodilišta je u svakom trenutku na usluzi rodiljama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osoblje tijekom boravka u rađaonici kontinuirano komunicira sa rodiljom i daje joj upute za što ugodniji tijek poroda, poglavito u pogledu relaksacije i pravilnog disanja</a:t>
            </a:r>
            <a:endParaRPr lang="hr-HR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7990840" cy="4757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Kadrovi: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Primalje: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magistre primaljstva: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</a:t>
            </a:r>
            <a:r>
              <a:rPr lang="hr-HR" sz="2500" spc="-5" dirty="0" err="1" smtClean="0">
                <a:latin typeface="Times New Roman"/>
                <a:cs typeface="Times New Roman"/>
              </a:rPr>
              <a:t>prvostupnice</a:t>
            </a:r>
            <a:r>
              <a:rPr lang="hr-HR" sz="2500" spc="-5" dirty="0" smtClean="0">
                <a:latin typeface="Times New Roman"/>
                <a:cs typeface="Times New Roman"/>
              </a:rPr>
              <a:t> primaljstva: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primalje pomoćnice: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81000" y="533400"/>
            <a:ext cx="7084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Naši kadrovski kapaciteti:</a:t>
            </a:r>
            <a:endParaRPr lang="hr-HR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93981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Obezboljavanje</a:t>
            </a:r>
            <a:r>
              <a:rPr lang="hr-HR" sz="2700" b="1" spc="-5" dirty="0" smtClean="0">
                <a:latin typeface="Times New Roman"/>
                <a:cs typeface="Times New Roman"/>
              </a:rPr>
              <a:t> poroda primjenom Dušičnog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oksidula</a:t>
            </a:r>
            <a:r>
              <a:rPr lang="hr-HR" sz="2700" b="1" spc="-5" dirty="0" smtClean="0">
                <a:latin typeface="Times New Roman"/>
                <a:cs typeface="Times New Roman"/>
              </a:rPr>
              <a:t> (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Donopa</a:t>
            </a:r>
            <a:r>
              <a:rPr lang="hr-HR" sz="2700" b="1" spc="-5" dirty="0" smtClean="0">
                <a:latin typeface="Times New Roman"/>
                <a:cs typeface="Times New Roman"/>
              </a:rPr>
              <a:t>)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Svaka rodilja, u koliko zadovoljava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opstetričke</a:t>
            </a:r>
            <a:r>
              <a:rPr lang="hr-HR" sz="2700" spc="-5" dirty="0" smtClean="0">
                <a:latin typeface="Times New Roman"/>
                <a:cs typeface="Times New Roman"/>
              </a:rPr>
              <a:t> preduvjete, ima mogućnost primjene </a:t>
            </a:r>
            <a:r>
              <a:rPr lang="hr-HR" sz="2700" spc="-5" dirty="0" err="1" smtClean="0">
                <a:latin typeface="Times New Roman"/>
                <a:cs typeface="Times New Roman"/>
              </a:rPr>
              <a:t>obezboljavanja</a:t>
            </a:r>
            <a:r>
              <a:rPr lang="hr-HR" sz="2700" spc="-5" dirty="0" smtClean="0">
                <a:latin typeface="Times New Roman"/>
                <a:cs typeface="Times New Roman"/>
              </a:rPr>
              <a:t> poroda Dušičnim </a:t>
            </a:r>
            <a:r>
              <a:rPr lang="hr-HR" sz="2700" spc="-5" dirty="0" err="1" smtClean="0">
                <a:latin typeface="Times New Roman"/>
                <a:cs typeface="Times New Roman"/>
              </a:rPr>
              <a:t>oksidulom</a:t>
            </a:r>
            <a:r>
              <a:rPr lang="hr-HR" sz="2700" spc="-5" dirty="0" smtClean="0">
                <a:latin typeface="Times New Roman"/>
                <a:cs typeface="Times New Roman"/>
              </a:rPr>
              <a:t> (</a:t>
            </a:r>
            <a:r>
              <a:rPr lang="hr-HR" sz="2700" spc="-5" dirty="0" err="1" smtClean="0">
                <a:latin typeface="Times New Roman"/>
                <a:cs typeface="Times New Roman"/>
              </a:rPr>
              <a:t>Donopa</a:t>
            </a:r>
            <a:r>
              <a:rPr lang="hr-HR" sz="2700" spc="-5" dirty="0" smtClean="0">
                <a:latin typeface="Times New Roman"/>
                <a:cs typeface="Times New Roman"/>
              </a:rPr>
              <a:t>)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Spomenuta metoda </a:t>
            </a:r>
            <a:r>
              <a:rPr lang="hr-HR" sz="2700" spc="-5" dirty="0" err="1" smtClean="0">
                <a:latin typeface="Times New Roman"/>
                <a:cs typeface="Times New Roman"/>
              </a:rPr>
              <a:t>obezboljavanja</a:t>
            </a:r>
            <a:r>
              <a:rPr lang="hr-HR" sz="2700" spc="-5" dirty="0" smtClean="0">
                <a:latin typeface="Times New Roman"/>
                <a:cs typeface="Times New Roman"/>
              </a:rPr>
              <a:t> je u indiciranim slučajevima vrlo učinkovita i značajno pomaže kod </a:t>
            </a:r>
            <a:r>
              <a:rPr lang="hr-HR" sz="2700" spc="-5" dirty="0" err="1" smtClean="0">
                <a:latin typeface="Times New Roman"/>
                <a:cs typeface="Times New Roman"/>
              </a:rPr>
              <a:t>obezboljavanja</a:t>
            </a:r>
            <a:r>
              <a:rPr lang="hr-HR" sz="2700" spc="-5" dirty="0" smtClean="0">
                <a:latin typeface="Times New Roman"/>
                <a:cs typeface="Times New Roman"/>
              </a:rPr>
              <a:t> poroda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57790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Obezboljavanje</a:t>
            </a:r>
            <a:r>
              <a:rPr lang="hr-HR" sz="2700" b="1" spc="-5" dirty="0" smtClean="0">
                <a:latin typeface="Times New Roman"/>
                <a:cs typeface="Times New Roman"/>
              </a:rPr>
              <a:t> poroda primjenom Epiduralne analgezije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 slučaju ispunjavanja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opstetričkih</a:t>
            </a:r>
            <a:r>
              <a:rPr lang="hr-HR" sz="2700" spc="-5" dirty="0" smtClean="0">
                <a:latin typeface="Times New Roman"/>
                <a:cs typeface="Times New Roman"/>
              </a:rPr>
              <a:t> preduvjeta, te dogovora sa anesteziološkom službom, u mogućnosti smo primijeniti i </a:t>
            </a:r>
            <a:r>
              <a:rPr lang="hr-HR" sz="2700" spc="-5" dirty="0" err="1" smtClean="0">
                <a:latin typeface="Times New Roman"/>
                <a:cs typeface="Times New Roman"/>
              </a:rPr>
              <a:t>obezboljavanje</a:t>
            </a:r>
            <a:r>
              <a:rPr lang="hr-HR" sz="2700" spc="-5" dirty="0" smtClean="0">
                <a:latin typeface="Times New Roman"/>
                <a:cs typeface="Times New Roman"/>
              </a:rPr>
              <a:t> poroda Epiduralnom analgezijom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95263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Obezboljavanje</a:t>
            </a:r>
            <a:r>
              <a:rPr lang="hr-HR" sz="2700" b="1" spc="-5" dirty="0" smtClean="0">
                <a:latin typeface="Times New Roman"/>
                <a:cs typeface="Times New Roman"/>
              </a:rPr>
              <a:t> poroda primjenom Epiduralne analgezije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Za primjenu epiduralne analgezije preporuča se prethodni dogovor i planiranje u ambulanti za fetalnu medicinu naše bolnice</a:t>
            </a:r>
          </a:p>
          <a:p>
            <a:pPr marL="268605" indent="-255904"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Spomenuta metoda </a:t>
            </a:r>
            <a:r>
              <a:rPr lang="hr-HR" sz="2700" spc="-5" dirty="0" err="1" smtClean="0">
                <a:latin typeface="Times New Roman"/>
                <a:cs typeface="Times New Roman"/>
              </a:rPr>
              <a:t>obezboljavanja</a:t>
            </a:r>
            <a:r>
              <a:rPr lang="hr-HR" sz="2700" spc="-5" dirty="0" smtClean="0">
                <a:latin typeface="Times New Roman"/>
                <a:cs typeface="Times New Roman"/>
              </a:rPr>
              <a:t> je u indiciranim slučajevima vrlo učinkovita i značajno pomaže kod </a:t>
            </a:r>
            <a:r>
              <a:rPr lang="hr-HR" sz="2700" spc="-5" dirty="0" err="1" smtClean="0">
                <a:latin typeface="Times New Roman"/>
                <a:cs typeface="Times New Roman"/>
              </a:rPr>
              <a:t>obezboljavanja</a:t>
            </a:r>
            <a:r>
              <a:rPr lang="hr-HR" sz="2700" spc="-5" dirty="0" smtClean="0">
                <a:latin typeface="Times New Roman"/>
                <a:cs typeface="Times New Roman"/>
              </a:rPr>
              <a:t>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05752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Medicinsko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obezboljavanje</a:t>
            </a:r>
            <a:r>
              <a:rPr lang="hr-HR" sz="2700" b="1" spc="-5" dirty="0" smtClean="0">
                <a:latin typeface="Times New Roman"/>
                <a:cs typeface="Times New Roman"/>
              </a:rPr>
              <a:t> poroda i primjena Infuzija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uterotonika</a:t>
            </a:r>
            <a:r>
              <a:rPr lang="hr-HR" sz="2700" b="1" spc="-5" dirty="0" smtClean="0">
                <a:latin typeface="Times New Roman"/>
                <a:cs typeface="Times New Roman"/>
              </a:rPr>
              <a:t> te medicinske intervencije u porodu i nakon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Sve spomenute intervencije provode se u dogovoru i uz pristanak rodilje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 tijeku poroda rodilje su na CTG </a:t>
            </a:r>
            <a:r>
              <a:rPr lang="hr-HR" sz="2700" spc="-5" dirty="0" err="1" smtClean="0">
                <a:latin typeface="Times New Roman"/>
                <a:cs typeface="Times New Roman"/>
              </a:rPr>
              <a:t>monitoringu</a:t>
            </a:r>
            <a:r>
              <a:rPr lang="hr-HR" sz="2700" spc="-5" dirty="0" smtClean="0">
                <a:latin typeface="Times New Roman"/>
                <a:cs typeface="Times New Roman"/>
              </a:rPr>
              <a:t> djeteta, kojim se prati stanje djeteta i status </a:t>
            </a:r>
            <a:r>
              <a:rPr lang="hr-HR" sz="2700" spc="-5" dirty="0" err="1" smtClean="0">
                <a:latin typeface="Times New Roman"/>
                <a:cs typeface="Times New Roman"/>
              </a:rPr>
              <a:t>trudnova</a:t>
            </a:r>
            <a:endParaRPr lang="hr-HR" sz="27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47301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Medicinsko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obezboljavanje</a:t>
            </a:r>
            <a:r>
              <a:rPr lang="hr-HR" sz="2700" b="1" spc="-5" dirty="0" smtClean="0">
                <a:latin typeface="Times New Roman"/>
                <a:cs typeface="Times New Roman"/>
              </a:rPr>
              <a:t> poroda i primjena Infuzija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uterotonika</a:t>
            </a:r>
            <a:r>
              <a:rPr lang="hr-HR" sz="2700" b="1" spc="-5" dirty="0" smtClean="0">
                <a:latin typeface="Times New Roman"/>
                <a:cs typeface="Times New Roman"/>
              </a:rPr>
              <a:t> te medicinske intervencije u porodu i nakon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Sve spomenute intervencije provode se u dogovoru i uz pristanak rodilje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Opstetrički</a:t>
            </a:r>
            <a:r>
              <a:rPr lang="hr-HR" sz="2700" spc="-5" dirty="0" smtClean="0">
                <a:latin typeface="Times New Roman"/>
                <a:cs typeface="Times New Roman"/>
              </a:rPr>
              <a:t> vaginalni pregledi se u pravilu provode radi procjene napredovanja poroda te je preporuka da isti nisu </a:t>
            </a:r>
            <a:r>
              <a:rPr lang="hr-HR" sz="2700" spc="-5" dirty="0" err="1" smtClean="0">
                <a:latin typeface="Times New Roman"/>
                <a:cs typeface="Times New Roman"/>
              </a:rPr>
              <a:t>pre</a:t>
            </a:r>
            <a:r>
              <a:rPr lang="hr-HR" sz="2700" spc="-5" dirty="0" smtClean="0">
                <a:latin typeface="Times New Roman"/>
                <a:cs typeface="Times New Roman"/>
              </a:rPr>
              <a:t> česti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88851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Medicinsko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obezboljavanje</a:t>
            </a:r>
            <a:r>
              <a:rPr lang="hr-HR" sz="2700" b="1" spc="-5" dirty="0" smtClean="0">
                <a:latin typeface="Times New Roman"/>
                <a:cs typeface="Times New Roman"/>
              </a:rPr>
              <a:t> poroda i primjena Infuzija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uterotonika</a:t>
            </a:r>
            <a:r>
              <a:rPr lang="hr-HR" sz="2700" b="1" spc="-5" dirty="0" smtClean="0">
                <a:latin typeface="Times New Roman"/>
                <a:cs typeface="Times New Roman"/>
              </a:rPr>
              <a:t> te medicinske intervencije u porodu i nakon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spc="-5" dirty="0" err="1" smtClean="0">
                <a:latin typeface="Times New Roman"/>
                <a:cs typeface="Times New Roman"/>
              </a:rPr>
              <a:t>Amniotomija</a:t>
            </a:r>
            <a:r>
              <a:rPr lang="hr-HR" sz="2700" spc="-5" dirty="0" smtClean="0">
                <a:latin typeface="Times New Roman"/>
                <a:cs typeface="Times New Roman"/>
              </a:rPr>
              <a:t> (</a:t>
            </a:r>
            <a:r>
              <a:rPr lang="hr-HR" sz="2700" spc="-5" dirty="0" err="1" smtClean="0">
                <a:latin typeface="Times New Roman"/>
                <a:cs typeface="Times New Roman"/>
              </a:rPr>
              <a:t>prokidanje</a:t>
            </a:r>
            <a:r>
              <a:rPr lang="hr-HR" sz="2700" spc="-5" dirty="0" smtClean="0">
                <a:latin typeface="Times New Roman"/>
                <a:cs typeface="Times New Roman"/>
              </a:rPr>
              <a:t> </a:t>
            </a:r>
            <a:r>
              <a:rPr lang="hr-HR" sz="2700" spc="-5" dirty="0" err="1" smtClean="0">
                <a:latin typeface="Times New Roman"/>
                <a:cs typeface="Times New Roman"/>
              </a:rPr>
              <a:t>plodovih</a:t>
            </a:r>
            <a:r>
              <a:rPr lang="hr-HR" sz="2700" spc="-5" dirty="0" smtClean="0">
                <a:latin typeface="Times New Roman"/>
                <a:cs typeface="Times New Roman"/>
              </a:rPr>
              <a:t> ovoja) provodi se u dogovoru s pacijenticom kod zadovoljenih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opstetričkih</a:t>
            </a:r>
            <a:r>
              <a:rPr lang="hr-HR" sz="2700" spc="-5" dirty="0" smtClean="0">
                <a:latin typeface="Times New Roman"/>
                <a:cs typeface="Times New Roman"/>
              </a:rPr>
              <a:t> preduvjeta radi indukcije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spc="-5" dirty="0" err="1" smtClean="0">
                <a:latin typeface="Times New Roman"/>
                <a:cs typeface="Times New Roman"/>
              </a:rPr>
              <a:t>Medikamentozno</a:t>
            </a:r>
            <a:r>
              <a:rPr lang="hr-HR" sz="2700" spc="-5" dirty="0" smtClean="0">
                <a:latin typeface="Times New Roman"/>
                <a:cs typeface="Times New Roman"/>
              </a:rPr>
              <a:t> </a:t>
            </a:r>
            <a:r>
              <a:rPr lang="hr-HR" sz="2700" spc="-5" dirty="0" err="1" smtClean="0">
                <a:latin typeface="Times New Roman"/>
                <a:cs typeface="Times New Roman"/>
              </a:rPr>
              <a:t>obezboljavanje</a:t>
            </a:r>
            <a:r>
              <a:rPr lang="hr-HR" sz="2700" spc="-5" dirty="0" smtClean="0">
                <a:latin typeface="Times New Roman"/>
                <a:cs typeface="Times New Roman"/>
              </a:rPr>
              <a:t> poroda provodi se u dogovoru s pacijenticom kod ispunjenih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opstetričkih</a:t>
            </a:r>
            <a:r>
              <a:rPr lang="hr-HR" sz="2700" spc="-5" dirty="0" smtClean="0">
                <a:latin typeface="Times New Roman"/>
                <a:cs typeface="Times New Roman"/>
              </a:rPr>
              <a:t> preduvjeta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70614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Opstetričke</a:t>
            </a:r>
            <a:r>
              <a:rPr lang="hr-HR" sz="2700" b="1" spc="-5" dirty="0" smtClean="0">
                <a:latin typeface="Times New Roman"/>
                <a:cs typeface="Times New Roman"/>
              </a:rPr>
              <a:t> operacije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</a:t>
            </a:r>
            <a:r>
              <a:rPr lang="hr-HR" sz="2700" spc="-5" dirty="0" err="1" smtClean="0">
                <a:latin typeface="Times New Roman"/>
                <a:cs typeface="Times New Roman"/>
              </a:rPr>
              <a:t>Epiziotomia</a:t>
            </a:r>
            <a:r>
              <a:rPr lang="hr-HR" sz="2700" spc="-5" dirty="0" smtClean="0">
                <a:latin typeface="Times New Roman"/>
                <a:cs typeface="Times New Roman"/>
              </a:rPr>
              <a:t> (urezivanje međice u porodu kod vaginalnog poroda) u našem rodilištu ne provodi se rutinski već strogo selektivno kod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opstetričkih</a:t>
            </a:r>
            <a:r>
              <a:rPr lang="hr-HR" sz="2700" spc="-5" dirty="0" smtClean="0">
                <a:latin typeface="Times New Roman"/>
                <a:cs typeface="Times New Roman"/>
              </a:rPr>
              <a:t> indikacija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Učestalost </a:t>
            </a:r>
            <a:r>
              <a:rPr lang="hr-HR" sz="2700" spc="-5" dirty="0" err="1" smtClean="0">
                <a:latin typeface="Times New Roman"/>
                <a:cs typeface="Times New Roman"/>
              </a:rPr>
              <a:t>epiziotomija</a:t>
            </a:r>
            <a:r>
              <a:rPr lang="hr-HR" sz="2700" spc="-5" dirty="0" smtClean="0">
                <a:latin typeface="Times New Roman"/>
                <a:cs typeface="Times New Roman"/>
              </a:rPr>
              <a:t> je u našem rodilištu  %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05752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</a:t>
            </a:r>
            <a:r>
              <a:rPr lang="hr-HR" sz="2700" b="1" spc="-5" dirty="0" err="1" smtClean="0">
                <a:latin typeface="Times New Roman"/>
                <a:cs typeface="Times New Roman"/>
              </a:rPr>
              <a:t>Opstetričke</a:t>
            </a:r>
            <a:r>
              <a:rPr lang="hr-HR" sz="2700" b="1" spc="-5" dirty="0" smtClean="0">
                <a:latin typeface="Times New Roman"/>
                <a:cs typeface="Times New Roman"/>
              </a:rPr>
              <a:t> operacije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Po porodu se od strane liječnika i primalja revidira vanjsko spolovilo, rodnica i vrat maternice kao i fundus maternice te posteljica sa </a:t>
            </a:r>
            <a:r>
              <a:rPr lang="hr-HR" sz="2700" spc="-5" dirty="0" err="1" smtClean="0">
                <a:latin typeface="Times New Roman"/>
                <a:cs typeface="Times New Roman"/>
              </a:rPr>
              <a:t>plodovim</a:t>
            </a:r>
            <a:r>
              <a:rPr lang="hr-HR" sz="2700" spc="-5" dirty="0" smtClean="0">
                <a:latin typeface="Times New Roman"/>
                <a:cs typeface="Times New Roman"/>
              </a:rPr>
              <a:t> </a:t>
            </a:r>
            <a:r>
              <a:rPr lang="hr-HR" sz="2700" spc="-5" dirty="0" err="1" smtClean="0">
                <a:latin typeface="Times New Roman"/>
                <a:cs typeface="Times New Roman"/>
              </a:rPr>
              <a:t>ovojoma</a:t>
            </a: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 slučaju indikacija u dogovoru s pacijenticom provodi se zbrinjavanje ozljeda porođajnog kanala rodilje kao i tretman zaostalih dijelova posteljice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64202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Boravak u rađaonici nakon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Po vaginalnom porodu pacijentice ostaju dva sata u rađaonici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Tijekom tog vremena kontrolira se vaginalno krvarenje, vitalni parametri i </a:t>
            </a:r>
            <a:r>
              <a:rPr lang="hr-HR" sz="2700" spc="-5" dirty="0" err="1" smtClean="0">
                <a:latin typeface="Times New Roman"/>
                <a:cs typeface="Times New Roman"/>
              </a:rPr>
              <a:t>opsće</a:t>
            </a:r>
            <a:r>
              <a:rPr lang="hr-HR" sz="2700" spc="-5" dirty="0" smtClean="0">
                <a:latin typeface="Times New Roman"/>
                <a:cs typeface="Times New Roman"/>
              </a:rPr>
              <a:t> stanje pacijentice te fundus uterusa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88851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Boravak u rađaonici nakon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Po vaginalnom porodu pacijentice ostaju dva sata u rađaonici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Tijekom spomenutog perioda odmah po porodu se novorođenče stavlja na prsa (postupak “Koža na kožu”) kako bi se što prije i kvalitetnije stimuliralo </a:t>
            </a:r>
            <a:r>
              <a:rPr lang="hr-HR" sz="2700" spc="-5" dirty="0" err="1" smtClean="0">
                <a:latin typeface="Times New Roman"/>
                <a:cs typeface="Times New Roman"/>
              </a:rPr>
              <a:t>dojenjeg</a:t>
            </a:r>
            <a:r>
              <a:rPr lang="hr-HR" sz="2700" spc="-5" dirty="0" smtClean="0">
                <a:latin typeface="Times New Roman"/>
                <a:cs typeface="Times New Roman"/>
              </a:rPr>
              <a:t> poroda Po porodu se od strane liječnika i primalja revidira vanjsko spolovilo, rodnica i vrat maternice kao i fundus maternice te posteljica sa </a:t>
            </a:r>
            <a:r>
              <a:rPr lang="hr-HR" sz="2700" spc="-5" dirty="0" err="1" smtClean="0">
                <a:latin typeface="Times New Roman"/>
                <a:cs typeface="Times New Roman"/>
              </a:rPr>
              <a:t>plodovim</a:t>
            </a:r>
            <a:r>
              <a:rPr lang="hr-HR" sz="2700" spc="-5" dirty="0" smtClean="0">
                <a:latin typeface="Times New Roman"/>
                <a:cs typeface="Times New Roman"/>
              </a:rPr>
              <a:t> </a:t>
            </a:r>
            <a:r>
              <a:rPr lang="hr-HR" sz="2700" spc="-5" dirty="0" err="1" smtClean="0">
                <a:latin typeface="Times New Roman"/>
                <a:cs typeface="Times New Roman"/>
              </a:rPr>
              <a:t>ovojoma</a:t>
            </a:r>
            <a:endParaRPr lang="hr-HR" sz="27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7990840" cy="59497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Kadrovi: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Medicinske sestre: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magistre sestrinstva: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</a:t>
            </a:r>
            <a:r>
              <a:rPr lang="hr-HR" sz="2500" spc="-5" dirty="0" err="1" smtClean="0">
                <a:latin typeface="Times New Roman"/>
                <a:cs typeface="Times New Roman"/>
              </a:rPr>
              <a:t>prvostupnice</a:t>
            </a:r>
            <a:r>
              <a:rPr lang="hr-HR" sz="2500" spc="-5" dirty="0" smtClean="0">
                <a:latin typeface="Times New Roman"/>
                <a:cs typeface="Times New Roman"/>
              </a:rPr>
              <a:t> sestrinstva: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medicinske sestre:</a:t>
            </a:r>
          </a:p>
        </p:txBody>
      </p:sp>
      <p:sp>
        <p:nvSpPr>
          <p:cNvPr id="4" name="Pravokutnik 3"/>
          <p:cNvSpPr/>
          <p:nvPr/>
        </p:nvSpPr>
        <p:spPr>
          <a:xfrm>
            <a:off x="685800" y="609600"/>
            <a:ext cx="7084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Naši kadrovski kapaciteti:</a:t>
            </a:r>
            <a:endParaRPr lang="hr-HR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05752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Boravak u rađaonici nakon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Po vaginalnom porodu pacijentice ostaju dva sata u rađaonici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Tijekom spomenutog perioda odmah po porodu se novorođenče stavlja na prsa (postupak “Koža na kožu”) kako bi se što prije i kvalitetnije stimuliralo </a:t>
            </a:r>
            <a:r>
              <a:rPr lang="hr-HR" sz="2700" spc="-5" dirty="0" err="1" smtClean="0">
                <a:latin typeface="Times New Roman"/>
                <a:cs typeface="Times New Roman"/>
              </a:rPr>
              <a:t>dojenjeg</a:t>
            </a:r>
            <a:r>
              <a:rPr lang="hr-HR" sz="2700" spc="-5" dirty="0" smtClean="0">
                <a:latin typeface="Times New Roman"/>
                <a:cs typeface="Times New Roman"/>
              </a:rPr>
              <a:t> poroda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05752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Boravak u rađaonici nakon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Po vaginalnom porodu pacijentice ostaju dva sata u rađaonici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Nakon urednog razdoblja od sva sata nakon poroda pacijentica se smješta na Odjel </a:t>
            </a:r>
            <a:r>
              <a:rPr lang="hr-HR" sz="2700" spc="-5" dirty="0" err="1" smtClean="0">
                <a:latin typeface="Times New Roman"/>
                <a:cs typeface="Times New Roman"/>
              </a:rPr>
              <a:t>babinjača</a:t>
            </a:r>
            <a:r>
              <a:rPr lang="hr-HR" sz="2700" spc="-5" dirty="0" smtClean="0">
                <a:latin typeface="Times New Roman"/>
                <a:cs typeface="Times New Roman"/>
              </a:rPr>
              <a:t> gdje boravi u sobi zajedno sa svojim novorođenčetom (</a:t>
            </a:r>
            <a:r>
              <a:rPr lang="hr-HR" sz="2700" spc="-5" dirty="0" err="1" smtClean="0">
                <a:latin typeface="Times New Roman"/>
                <a:cs typeface="Times New Roman"/>
              </a:rPr>
              <a:t>Rooming</a:t>
            </a:r>
            <a:r>
              <a:rPr lang="hr-HR" sz="2700" spc="-5" dirty="0" smtClean="0">
                <a:latin typeface="Times New Roman"/>
                <a:cs typeface="Times New Roman"/>
              </a:rPr>
              <a:t> – </a:t>
            </a:r>
            <a:r>
              <a:rPr lang="hr-HR" sz="2700" spc="-5" dirty="0" err="1" smtClean="0">
                <a:latin typeface="Times New Roman"/>
                <a:cs typeface="Times New Roman"/>
              </a:rPr>
              <a:t>in</a:t>
            </a:r>
            <a:r>
              <a:rPr lang="hr-HR" sz="2700" spc="-5" dirty="0" smtClean="0">
                <a:latin typeface="Times New Roman"/>
                <a:cs typeface="Times New Roman"/>
              </a:rPr>
              <a:t>) kroz cijelo vrijeme boravka u rodilištu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7208" y="457200"/>
            <a:ext cx="76466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u rađaonici!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5371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b="1" spc="-5" dirty="0" smtClean="0">
                <a:latin typeface="Times New Roman"/>
                <a:cs typeface="Times New Roman"/>
              </a:rPr>
              <a:t>- Boravak u rađaonici nakon poroda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Po vaginalnom porodu pacijentice ostaju dva sata u rađaonici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Nakon urednog razdoblja od sva sata nakon poroda pacijentica se smješta na Odjel </a:t>
            </a:r>
            <a:r>
              <a:rPr lang="hr-HR" sz="2700" spc="-5" dirty="0" err="1" smtClean="0">
                <a:latin typeface="Times New Roman"/>
                <a:cs typeface="Times New Roman"/>
              </a:rPr>
              <a:t>babinjača</a:t>
            </a:r>
            <a:r>
              <a:rPr lang="hr-HR" sz="2700" spc="-5" dirty="0" smtClean="0">
                <a:latin typeface="Times New Roman"/>
                <a:cs typeface="Times New Roman"/>
              </a:rPr>
              <a:t> gdje boravi u sobi zajedno sa svojim novorođenčetom (</a:t>
            </a:r>
            <a:r>
              <a:rPr lang="hr-HR" sz="2700" spc="-5" dirty="0" err="1" smtClean="0">
                <a:latin typeface="Times New Roman"/>
                <a:cs typeface="Times New Roman"/>
              </a:rPr>
              <a:t>Rooming</a:t>
            </a:r>
            <a:r>
              <a:rPr lang="hr-HR" sz="2700" spc="-5" dirty="0" smtClean="0">
                <a:latin typeface="Times New Roman"/>
                <a:cs typeface="Times New Roman"/>
              </a:rPr>
              <a:t> – </a:t>
            </a:r>
            <a:r>
              <a:rPr lang="hr-HR" sz="2700" spc="-5" dirty="0" err="1" smtClean="0">
                <a:latin typeface="Times New Roman"/>
                <a:cs typeface="Times New Roman"/>
              </a:rPr>
              <a:t>in</a:t>
            </a:r>
            <a:r>
              <a:rPr lang="hr-HR" sz="2700" spc="-5" dirty="0" smtClean="0">
                <a:latin typeface="Times New Roman"/>
                <a:cs typeface="Times New Roman"/>
              </a:rPr>
              <a:t>) kroz cijelo vrijeme boravka u rodilištu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69048" y="457200"/>
            <a:ext cx="782297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na odjelu </a:t>
            </a:r>
            <a:r>
              <a:rPr lang="hr-HR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babinjača</a:t>
            </a:r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nakon poroda!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5371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Po vaginalnom porodu pacijentice ostaju dva sata u rađaonici</a:t>
            </a: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Nakon urednog razdoblja od sva sata nakon poroda pacijentica se smješta na Odjel </a:t>
            </a:r>
            <a:r>
              <a:rPr lang="hr-HR" sz="2700" spc="-5" dirty="0" err="1" smtClean="0">
                <a:latin typeface="Times New Roman"/>
                <a:cs typeface="Times New Roman"/>
              </a:rPr>
              <a:t>babinjača</a:t>
            </a:r>
            <a:r>
              <a:rPr lang="hr-HR" sz="2700" spc="-5" dirty="0" smtClean="0">
                <a:latin typeface="Times New Roman"/>
                <a:cs typeface="Times New Roman"/>
              </a:rPr>
              <a:t> gdje boravi u sobi zajedno sa svojim novorođenčetom (</a:t>
            </a:r>
            <a:r>
              <a:rPr lang="hr-HR" sz="2700" spc="-5" dirty="0" err="1" smtClean="0">
                <a:latin typeface="Times New Roman"/>
                <a:cs typeface="Times New Roman"/>
              </a:rPr>
              <a:t>Rooming</a:t>
            </a:r>
            <a:r>
              <a:rPr lang="hr-HR" sz="2700" spc="-5" dirty="0" smtClean="0">
                <a:latin typeface="Times New Roman"/>
                <a:cs typeface="Times New Roman"/>
              </a:rPr>
              <a:t> – </a:t>
            </a:r>
            <a:r>
              <a:rPr lang="hr-HR" sz="2700" spc="-5" dirty="0" err="1" smtClean="0">
                <a:latin typeface="Times New Roman"/>
                <a:cs typeface="Times New Roman"/>
              </a:rPr>
              <a:t>in</a:t>
            </a:r>
            <a:r>
              <a:rPr lang="hr-HR" sz="2700" spc="-5" dirty="0" smtClean="0">
                <a:latin typeface="Times New Roman"/>
                <a:cs typeface="Times New Roman"/>
              </a:rPr>
              <a:t>) kroz cijelo vrijeme boravka u rodilištu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69048" y="457200"/>
            <a:ext cx="782297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na odjelu </a:t>
            </a:r>
            <a:r>
              <a:rPr lang="hr-HR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babinjača</a:t>
            </a:r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nakon poroda!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913839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marR="704850" indent="-255904">
              <a:lnSpc>
                <a:spcPts val="2930"/>
              </a:lnSpc>
              <a:spcBef>
                <a:spcPts val="46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Smještaj na odjelu osiguran je najčešće u dvokrevetnim sobama</a:t>
            </a:r>
          </a:p>
          <a:p>
            <a:pPr marL="268605" marR="704850" indent="-255904">
              <a:lnSpc>
                <a:spcPts val="2930"/>
              </a:lnSpc>
              <a:spcBef>
                <a:spcPts val="46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Od strane primalja kontinuirano se provodi kontrola </a:t>
            </a:r>
            <a:r>
              <a:rPr lang="hr-HR" sz="2700" spc="-5" dirty="0" err="1" smtClean="0">
                <a:latin typeface="Times New Roman"/>
                <a:cs typeface="Times New Roman"/>
              </a:rPr>
              <a:t>poslijeporođajnog</a:t>
            </a:r>
            <a:r>
              <a:rPr lang="hr-HR" sz="2700" spc="-5" dirty="0" smtClean="0">
                <a:latin typeface="Times New Roman"/>
                <a:cs typeface="Times New Roman"/>
              </a:rPr>
              <a:t> krvarenja, mokrenja, stolice i drugih vitalnih pokazatelja, uključujući i mjerenje tjelesne temperature i vrijednosti krvnog tlaka</a:t>
            </a:r>
          </a:p>
          <a:p>
            <a:pPr marL="268605" marR="704850" indent="-255904">
              <a:lnSpc>
                <a:spcPts val="2930"/>
              </a:lnSpc>
              <a:spcBef>
                <a:spcPts val="46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Nakon poroda </a:t>
            </a:r>
            <a:r>
              <a:rPr lang="vi-VN" sz="2700" spc="-5" dirty="0" smtClean="0">
                <a:latin typeface="Times New Roman"/>
                <a:cs typeface="Times New Roman"/>
              </a:rPr>
              <a:t>Nakon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dva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sata</a:t>
            </a:r>
            <a:r>
              <a:rPr lang="vi-VN" sz="2700" dirty="0" smtClean="0">
                <a:latin typeface="Times New Roman"/>
                <a:cs typeface="Times New Roman"/>
              </a:rPr>
              <a:t> od</a:t>
            </a:r>
            <a:r>
              <a:rPr lang="vi-VN" sz="2700" spc="-5" dirty="0" smtClean="0">
                <a:latin typeface="Times New Roman"/>
                <a:cs typeface="Times New Roman"/>
              </a:rPr>
              <a:t> poroda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prebacujete</a:t>
            </a:r>
            <a:r>
              <a:rPr lang="vi-VN" sz="2700" dirty="0" smtClean="0">
                <a:latin typeface="Times New Roman"/>
                <a:cs typeface="Times New Roman"/>
              </a:rPr>
              <a:t> se na </a:t>
            </a:r>
            <a:r>
              <a:rPr lang="vi-VN" sz="2700" spc="-10" dirty="0" smtClean="0">
                <a:latin typeface="Times New Roman"/>
                <a:cs typeface="Times New Roman"/>
              </a:rPr>
              <a:t>odjel- </a:t>
            </a:r>
            <a:r>
              <a:rPr lang="vi-VN" sz="2700" spc="-66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rodilišta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2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Sobe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na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odjelu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su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dvokrevetne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Dozvoljena</a:t>
            </a:r>
            <a:r>
              <a:rPr lang="vi-VN" sz="2700" dirty="0" smtClean="0">
                <a:latin typeface="Times New Roman"/>
                <a:cs typeface="Times New Roman"/>
              </a:rPr>
              <a:t> je</a:t>
            </a:r>
            <a:r>
              <a:rPr lang="vi-VN" sz="2700" spc="5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upotreba</a:t>
            </a:r>
            <a:r>
              <a:rPr lang="vi-VN" sz="2700" spc="5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mobitela</a:t>
            </a:r>
            <a:r>
              <a:rPr lang="vi-VN" sz="2700" spc="5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s</a:t>
            </a:r>
            <a:r>
              <a:rPr lang="vi-VN" sz="2700" spc="-5" dirty="0" smtClean="0">
                <a:latin typeface="Times New Roman"/>
                <a:cs typeface="Times New Roman"/>
              </a:rPr>
              <a:t> izuzetkom </a:t>
            </a:r>
            <a:r>
              <a:rPr lang="vi-VN" sz="2700" spc="5" dirty="0" smtClean="0">
                <a:latin typeface="Times New Roman"/>
                <a:cs typeface="Times New Roman"/>
              </a:rPr>
              <a:t>u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vrijeme </a:t>
            </a:r>
            <a:r>
              <a:rPr lang="vi-VN" sz="2700" spc="-66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vizite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6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Nastavlja </a:t>
            </a:r>
            <a:r>
              <a:rPr lang="vi-VN" sz="2700" dirty="0" smtClean="0">
                <a:latin typeface="Times New Roman"/>
                <a:cs typeface="Times New Roman"/>
              </a:rPr>
              <a:t>se </a:t>
            </a:r>
            <a:r>
              <a:rPr lang="vi-VN" sz="2700" spc="-5" dirty="0" smtClean="0">
                <a:latin typeface="Times New Roman"/>
                <a:cs typeface="Times New Roman"/>
              </a:rPr>
              <a:t>kontrola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krvarenja</a:t>
            </a:r>
            <a:r>
              <a:rPr lang="vi-VN" sz="2700" dirty="0" smtClean="0">
                <a:latin typeface="Times New Roman"/>
                <a:cs typeface="Times New Roman"/>
              </a:rPr>
              <a:t> i</a:t>
            </a:r>
            <a:r>
              <a:rPr lang="vi-VN" sz="2700" spc="-5" dirty="0" smtClean="0">
                <a:latin typeface="Times New Roman"/>
                <a:cs typeface="Times New Roman"/>
              </a:rPr>
              <a:t> mokrenja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marR="592455" indent="-255904">
              <a:lnSpc>
                <a:spcPts val="2900"/>
              </a:lnSpc>
              <a:spcBef>
                <a:spcPts val="45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3887470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Omogućen</a:t>
            </a:r>
            <a:r>
              <a:rPr lang="vi-VN" sz="2700" spc="5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rooming</a:t>
            </a:r>
            <a:r>
              <a:rPr lang="vi-VN" sz="2700" dirty="0" smtClean="0">
                <a:latin typeface="Times New Roman"/>
                <a:cs typeface="Times New Roman"/>
              </a:rPr>
              <a:t> </a:t>
            </a:r>
            <a:r>
              <a:rPr lang="vi-VN" sz="2700" spc="5" dirty="0" smtClean="0">
                <a:latin typeface="Times New Roman"/>
                <a:cs typeface="Times New Roman"/>
              </a:rPr>
              <a:t>– </a:t>
            </a:r>
            <a:r>
              <a:rPr lang="vi-VN" sz="2700" spc="-5" dirty="0" smtClean="0">
                <a:latin typeface="Times New Roman"/>
                <a:cs typeface="Times New Roman"/>
              </a:rPr>
              <a:t>in,	boravak novorođenčadi </a:t>
            </a:r>
            <a:r>
              <a:rPr lang="vi-VN" sz="2700" dirty="0" smtClean="0">
                <a:latin typeface="Times New Roman"/>
                <a:cs typeface="Times New Roman"/>
              </a:rPr>
              <a:t>i </a:t>
            </a:r>
            <a:r>
              <a:rPr lang="vi-VN" sz="2700" spc="-66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majki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24h</a:t>
            </a:r>
            <a:r>
              <a:rPr lang="vi-VN" sz="2700" spc="-5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zajedno</a:t>
            </a:r>
          </a:p>
          <a:p>
            <a:pPr marL="268605" indent="-255904">
              <a:lnSpc>
                <a:spcPct val="100000"/>
              </a:lnSpc>
              <a:spcBef>
                <a:spcPts val="3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spc="-5" dirty="0" smtClean="0">
                <a:latin typeface="Times New Roman"/>
                <a:cs typeface="Times New Roman"/>
              </a:rPr>
              <a:t>Potpuna</a:t>
            </a:r>
            <a:r>
              <a:rPr lang="vi-VN" sz="2700" spc="-15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uspostava</a:t>
            </a:r>
            <a:r>
              <a:rPr lang="vi-VN" sz="2700" spc="-15" dirty="0" smtClean="0">
                <a:latin typeface="Times New Roman"/>
                <a:cs typeface="Times New Roman"/>
              </a:rPr>
              <a:t> </a:t>
            </a:r>
            <a:r>
              <a:rPr lang="vi-VN" sz="2700" spc="-5" dirty="0" smtClean="0">
                <a:latin typeface="Times New Roman"/>
                <a:cs typeface="Times New Roman"/>
              </a:rPr>
              <a:t>dojenja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marR="552450" indent="-255904">
              <a:lnSpc>
                <a:spcPts val="2900"/>
              </a:lnSpc>
              <a:spcBef>
                <a:spcPts val="47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vi-VN" sz="2700" dirty="0" smtClean="0">
                <a:latin typeface="Times New Roman"/>
                <a:cs typeface="Times New Roman"/>
              </a:rPr>
              <a:t>Pruža se adekvatna </a:t>
            </a:r>
            <a:r>
              <a:rPr lang="vi-VN" sz="2700" spc="-5" dirty="0" smtClean="0">
                <a:latin typeface="Times New Roman"/>
                <a:cs typeface="Times New Roman"/>
              </a:rPr>
              <a:t>pomoć </a:t>
            </a:r>
            <a:r>
              <a:rPr lang="vi-VN" sz="2700" spc="5" dirty="0" smtClean="0">
                <a:latin typeface="Times New Roman"/>
                <a:cs typeface="Times New Roman"/>
              </a:rPr>
              <a:t>u </a:t>
            </a:r>
            <a:r>
              <a:rPr lang="vi-VN" sz="2700" spc="-5" dirty="0" smtClean="0">
                <a:latin typeface="Times New Roman"/>
                <a:cs typeface="Times New Roman"/>
              </a:rPr>
              <a:t>svezi problema koji </a:t>
            </a:r>
            <a:r>
              <a:rPr lang="vi-VN" sz="2700" dirty="0" smtClean="0">
                <a:latin typeface="Times New Roman"/>
                <a:cs typeface="Times New Roman"/>
              </a:rPr>
              <a:t>se </a:t>
            </a:r>
            <a:r>
              <a:rPr lang="vi-VN" sz="2700" spc="-66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mogu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pojaviti</a:t>
            </a:r>
            <a:r>
              <a:rPr lang="vi-VN" sz="2700" spc="-5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vezano</a:t>
            </a:r>
            <a:r>
              <a:rPr lang="vi-VN" sz="2700" spc="-10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uz</a:t>
            </a:r>
            <a:r>
              <a:rPr lang="vi-VN" sz="2700" spc="-5" dirty="0" smtClean="0">
                <a:latin typeface="Times New Roman"/>
                <a:cs typeface="Times New Roman"/>
              </a:rPr>
              <a:t> </a:t>
            </a:r>
            <a:r>
              <a:rPr lang="vi-VN" sz="2700" dirty="0" smtClean="0">
                <a:latin typeface="Times New Roman"/>
                <a:cs typeface="Times New Roman"/>
              </a:rPr>
              <a:t>dojenje</a:t>
            </a:r>
            <a:endParaRPr lang="vi-VN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69048" y="457200"/>
            <a:ext cx="782297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na odjelu </a:t>
            </a:r>
            <a:r>
              <a:rPr lang="hr-HR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babinjača</a:t>
            </a:r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nakon poroda!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53173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Komunikacija pacijentica s obitelji i posjede tu definirani i </a:t>
            </a:r>
            <a:r>
              <a:rPr lang="hr-HR" sz="2700" spc="-5" dirty="0" err="1" smtClean="0">
                <a:latin typeface="Times New Roman"/>
                <a:cs typeface="Times New Roman"/>
              </a:rPr>
              <a:t>omogučeni</a:t>
            </a:r>
            <a:r>
              <a:rPr lang="hr-HR" sz="2700" spc="-5" dirty="0" smtClean="0">
                <a:latin typeface="Times New Roman"/>
                <a:cs typeface="Times New Roman"/>
              </a:rPr>
              <a:t> prema </a:t>
            </a:r>
            <a:r>
              <a:rPr lang="hr-HR" sz="2700" spc="-5" dirty="0" err="1" smtClean="0">
                <a:latin typeface="Times New Roman"/>
                <a:cs typeface="Times New Roman"/>
              </a:rPr>
              <a:t>slijedečoj</a:t>
            </a:r>
            <a:r>
              <a:rPr lang="hr-HR" sz="2700" spc="-5" dirty="0" smtClean="0">
                <a:latin typeface="Times New Roman"/>
                <a:cs typeface="Times New Roman"/>
              </a:rPr>
              <a:t> satnici:</a:t>
            </a: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Za vrijeme boravka na odjelu pacijentice nemaju ograničenja upotrebe mobilnih uređaja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69048" y="457200"/>
            <a:ext cx="782297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na odjelu </a:t>
            </a:r>
            <a:r>
              <a:rPr lang="hr-HR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babinjača</a:t>
            </a:r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nakon poroda!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79591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Velika pažnja posvećuje se dojenju i radi toga je osoblje odjela 24 sata na raspolaganju pacijenticama, kako bi se što prije uspostavilo dojenje i u slučaju potrebe odmah interveniralo kod bilo kakvih problema vezanih uz dojenje</a:t>
            </a: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vi-VN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69048" y="457200"/>
            <a:ext cx="782297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na odjelu </a:t>
            </a:r>
            <a:r>
              <a:rPr lang="hr-HR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babinjača</a:t>
            </a:r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nakon poroda!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16780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Propagira se dojenje u </a:t>
            </a:r>
            <a:r>
              <a:rPr lang="hr-HR" sz="2700" spc="-5" dirty="0" err="1" smtClean="0">
                <a:latin typeface="Times New Roman"/>
                <a:cs typeface="Times New Roman"/>
              </a:rPr>
              <a:t>potpunosi</a:t>
            </a:r>
            <a:r>
              <a:rPr lang="hr-HR" sz="2700" spc="-5" dirty="0" smtClean="0">
                <a:latin typeface="Times New Roman"/>
                <a:cs typeface="Times New Roman"/>
              </a:rPr>
              <a:t> kao najbolja i najkvalitetnija hrana za novorođenče i strogo se pridržava pravilnik o zabrani reklamiranja nadomjestaka majčinog mlijeka</a:t>
            </a: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I nakon otpusta pacijentice se mogu </a:t>
            </a:r>
            <a:r>
              <a:rPr lang="hr-HR" sz="2700" spc="-5" dirty="0" err="1" smtClean="0">
                <a:latin typeface="Times New Roman"/>
                <a:cs typeface="Times New Roman"/>
              </a:rPr>
              <a:t>kaviti</a:t>
            </a:r>
            <a:r>
              <a:rPr lang="hr-HR" sz="2700" spc="-5" dirty="0" smtClean="0">
                <a:latin typeface="Times New Roman"/>
                <a:cs typeface="Times New Roman"/>
              </a:rPr>
              <a:t> radi konzultacije i savjeta </a:t>
            </a:r>
            <a:r>
              <a:rPr lang="hr-HR" sz="2700" spc="-5" dirty="0" err="1" smtClean="0">
                <a:latin typeface="Times New Roman"/>
                <a:cs typeface="Times New Roman"/>
              </a:rPr>
              <a:t>okok</a:t>
            </a:r>
            <a:r>
              <a:rPr lang="hr-HR" sz="2700" spc="-5" dirty="0" smtClean="0">
                <a:latin typeface="Times New Roman"/>
                <a:cs typeface="Times New Roman"/>
              </a:rPr>
              <a:t> dojenja na telefone: 049 204 240 i 049 204 230</a:t>
            </a:r>
            <a:endParaRPr lang="vi-VN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69048" y="457200"/>
            <a:ext cx="782297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na odjelu </a:t>
            </a:r>
            <a:r>
              <a:rPr lang="hr-HR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babinjača</a:t>
            </a:r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nakon poroda!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31803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Liječničke vizite se obavljaju:</a:t>
            </a: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 jutro oko 7.30h</a:t>
            </a: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na večer </a:t>
            </a:r>
            <a:r>
              <a:rPr lang="hr-HR" sz="2700" spc="-5" dirty="0" err="1" smtClean="0">
                <a:latin typeface="Times New Roman"/>
                <a:cs typeface="Times New Roman"/>
              </a:rPr>
              <a:t>okok</a:t>
            </a:r>
            <a:r>
              <a:rPr lang="hr-HR" sz="2700" spc="-5" dirty="0" smtClean="0">
                <a:latin typeface="Times New Roman"/>
                <a:cs typeface="Times New Roman"/>
              </a:rPr>
              <a:t> 19.30h</a:t>
            </a: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vi-VN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69048" y="457200"/>
            <a:ext cx="782297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na odjelu </a:t>
            </a:r>
            <a:r>
              <a:rPr lang="hr-HR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babinjača</a:t>
            </a:r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nakon poroda!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23192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Jutarnju vizitu obavljaju dežurni liječnici iz prethodne smjene sa dežurnim liječnicima koji preuzimaju dežurstvo, zajedno sa ostalim liječnicima, primaljama i medicinskim sestrama</a:t>
            </a: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Večernju vizitu obavljaju dežurni liječnici sa službujućim primaljama i medicinskim sestrama</a:t>
            </a:r>
            <a:endParaRPr lang="vi-VN" sz="2700" dirty="0" smtClean="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2900"/>
              </a:lnSpc>
              <a:spcBef>
                <a:spcPts val="4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vi-VN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69048" y="457200"/>
            <a:ext cx="782297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za rodilište!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Boravak na odjelu </a:t>
            </a:r>
            <a:r>
              <a:rPr lang="hr-HR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babinjača</a:t>
            </a:r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nakon poroda!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7990840" cy="47955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637540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3736975" algn="l"/>
                <a:tab pos="615061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Skrb za novorođenčad je osigurana od strane dva </a:t>
            </a:r>
            <a:r>
              <a:rPr lang="hr-HR" sz="2500" spc="-5" dirty="0" err="1" smtClean="0">
                <a:latin typeface="Times New Roman"/>
                <a:cs typeface="Times New Roman"/>
              </a:rPr>
              <a:t>subspecijalista</a:t>
            </a:r>
            <a:r>
              <a:rPr lang="hr-HR" sz="2500" spc="-5" dirty="0" smtClean="0">
                <a:latin typeface="Times New Roman"/>
                <a:cs typeface="Times New Roman"/>
              </a:rPr>
              <a:t> </a:t>
            </a:r>
            <a:r>
              <a:rPr lang="hr-HR" sz="2500" spc="-5" dirty="0" err="1" smtClean="0">
                <a:latin typeface="Times New Roman"/>
                <a:cs typeface="Times New Roman"/>
              </a:rPr>
              <a:t>neonatologije</a:t>
            </a: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637540" indent="-255904">
              <a:lnSpc>
                <a:spcPct val="100000"/>
              </a:lnSpc>
              <a:spcBef>
                <a:spcPts val="40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3736975" algn="l"/>
                <a:tab pos="615061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- Za novorođenčad se 24 sata skrbe pedijatrice i pedijatri s Odjela pedijatrije Opće bolnice Zabok i bolnice hrvatskih veterana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914400" y="381000"/>
            <a:ext cx="6507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Naši kadrovski kapaciteti:</a:t>
            </a:r>
            <a:endParaRPr lang="hr-HR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23192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marR="86360" indent="-255904">
              <a:lnSpc>
                <a:spcPts val="2930"/>
              </a:lnSpc>
              <a:spcBef>
                <a:spcPts val="46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Nakon vaginalnog poroda babinjače se otpuštaju iz rodilišta u dogovoru s pedijatrom najčešće </a:t>
            </a:r>
            <a:r>
              <a:rPr lang="hr-HR" sz="2700" spc="-5" dirty="0" err="1" smtClean="0">
                <a:latin typeface="Times New Roman"/>
                <a:cs typeface="Times New Roman"/>
              </a:rPr>
              <a:t>trečeg</a:t>
            </a:r>
            <a:r>
              <a:rPr lang="hr-HR" sz="2700" spc="-5" dirty="0" smtClean="0">
                <a:latin typeface="Times New Roman"/>
                <a:cs typeface="Times New Roman"/>
              </a:rPr>
              <a:t> </a:t>
            </a:r>
            <a:r>
              <a:rPr lang="hr-HR" sz="2700" spc="-5" dirty="0" err="1" smtClean="0">
                <a:latin typeface="Times New Roman"/>
                <a:cs typeface="Times New Roman"/>
              </a:rPr>
              <a:t>poslijeporođajnog</a:t>
            </a:r>
            <a:r>
              <a:rPr lang="hr-HR" sz="2700" spc="-5" dirty="0" smtClean="0">
                <a:latin typeface="Times New Roman"/>
                <a:cs typeface="Times New Roman"/>
              </a:rPr>
              <a:t> dana</a:t>
            </a:r>
          </a:p>
          <a:p>
            <a:pPr marL="268605" marR="86360" indent="-255904">
              <a:lnSpc>
                <a:spcPts val="2930"/>
              </a:lnSpc>
              <a:spcBef>
                <a:spcPts val="46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Nakon poroda carskim rezom babinjače se otpuštaju iz rodilišta u dogovoru s pedijatrom najčešće petog </a:t>
            </a:r>
            <a:r>
              <a:rPr lang="hr-HR" sz="2700" spc="-5" dirty="0" err="1" smtClean="0">
                <a:latin typeface="Times New Roman"/>
                <a:cs typeface="Times New Roman"/>
              </a:rPr>
              <a:t>poslijeporođajnog</a:t>
            </a:r>
            <a:r>
              <a:rPr lang="hr-HR" sz="2700" spc="-5" dirty="0" smtClean="0">
                <a:latin typeface="Times New Roman"/>
                <a:cs typeface="Times New Roman"/>
              </a:rPr>
              <a:t> i </a:t>
            </a:r>
            <a:r>
              <a:rPr lang="hr-HR" sz="2700" spc="-5" dirty="0" err="1" smtClean="0">
                <a:latin typeface="Times New Roman"/>
                <a:cs typeface="Times New Roman"/>
              </a:rPr>
              <a:t>poslijeoepraciskog</a:t>
            </a:r>
            <a:r>
              <a:rPr lang="hr-HR" sz="2700" spc="-5" dirty="0" smtClean="0">
                <a:latin typeface="Times New Roman"/>
                <a:cs typeface="Times New Roman"/>
              </a:rPr>
              <a:t> dana</a:t>
            </a:r>
          </a:p>
          <a:p>
            <a:pPr marL="268605" marR="86360" indent="-255904">
              <a:lnSpc>
                <a:spcPts val="2930"/>
              </a:lnSpc>
              <a:spcBef>
                <a:spcPts val="46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49200" y="457200"/>
            <a:ext cx="7662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kod </a:t>
            </a:r>
            <a:r>
              <a:rPr lang="hr-H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otpusta</a:t>
            </a:r>
          </a:p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Iz rodilišta!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2987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marR="86360" indent="-255904">
              <a:lnSpc>
                <a:spcPts val="2930"/>
              </a:lnSpc>
              <a:spcBef>
                <a:spcPts val="46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Kod </a:t>
            </a:r>
            <a:r>
              <a:rPr lang="hr-HR" sz="2700" spc="-5" dirty="0" err="1" smtClean="0">
                <a:latin typeface="Times New Roman"/>
                <a:cs typeface="Times New Roman"/>
              </a:rPr>
              <a:t>babinjača</a:t>
            </a:r>
            <a:r>
              <a:rPr lang="hr-HR" sz="2700" spc="-5" dirty="0" smtClean="0">
                <a:latin typeface="Times New Roman"/>
                <a:cs typeface="Times New Roman"/>
              </a:rPr>
              <a:t> nakon vaginalnog odnosno poroda carskim rezom, moguć je i raniji otpust, u dogovoru s pedijatrom te uz uredne kliničke i laboratorijske nalaze majke i </a:t>
            </a:r>
            <a:r>
              <a:rPr lang="hr-HR" sz="2700" spc="-5" dirty="0" err="1" smtClean="0">
                <a:latin typeface="Times New Roman"/>
                <a:cs typeface="Times New Roman"/>
              </a:rPr>
              <a:t>noorođenčeta</a:t>
            </a:r>
            <a:endParaRPr lang="hr-HR" sz="2700" spc="-5" dirty="0" smtClean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49200" y="457200"/>
            <a:ext cx="7662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kod </a:t>
            </a:r>
            <a:r>
              <a:rPr lang="hr-H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otpusta</a:t>
            </a:r>
          </a:p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Iz rodilišta!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260943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marR="374650" indent="-255904">
              <a:lnSpc>
                <a:spcPct val="90000"/>
              </a:lnSpc>
              <a:spcBef>
                <a:spcPts val="3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U slučaju potrebe terapije kod novorođenčeta, majke ostaju zajedno sa djetetom u rodilištu sve do otpusta djeteta, kao zdravi pratioci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49200" y="457200"/>
            <a:ext cx="7662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kod </a:t>
            </a:r>
            <a:r>
              <a:rPr lang="hr-H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otpusta</a:t>
            </a:r>
          </a:p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Iz rodilišta!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00200"/>
            <a:ext cx="8053070" cy="458176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endParaRPr lang="hr-HR" sz="2700" spc="-5" dirty="0" smtClean="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48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  <a:tab pos="2603500" algn="l"/>
              </a:tabLst>
            </a:pPr>
            <a:endParaRPr lang="hr-HR" sz="2700" b="1" spc="-5" dirty="0" smtClean="0">
              <a:latin typeface="Times New Roman"/>
              <a:cs typeface="Times New Roman"/>
            </a:endParaRPr>
          </a:p>
          <a:p>
            <a:pPr marL="268605" marR="374650" indent="-255904">
              <a:lnSpc>
                <a:spcPct val="90000"/>
              </a:lnSpc>
              <a:spcBef>
                <a:spcPts val="3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spc="-5" dirty="0" smtClean="0">
                <a:latin typeface="Times New Roman"/>
                <a:cs typeface="Times New Roman"/>
              </a:rPr>
              <a:t>- Kod otpusta majka dobiva medicinsku dokumentaciju kao i otpusno pismo</a:t>
            </a:r>
          </a:p>
          <a:p>
            <a:pPr marL="268605" marR="374650" indent="-255904">
              <a:lnSpc>
                <a:spcPct val="90000"/>
              </a:lnSpc>
              <a:spcBef>
                <a:spcPts val="3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Kod otpusta majka dobiva detaljne upute o skrbi za novorođenče te joj se daju upute o urednom tijeku babinja kao i </a:t>
            </a:r>
            <a:r>
              <a:rPr lang="hr-HR" sz="2700" dirty="0" err="1" smtClean="0">
                <a:latin typeface="Times New Roman"/>
                <a:cs typeface="Times New Roman"/>
              </a:rPr>
              <a:t>mogučim</a:t>
            </a:r>
            <a:r>
              <a:rPr lang="hr-HR" sz="2700" dirty="0" smtClean="0">
                <a:latin typeface="Times New Roman"/>
                <a:cs typeface="Times New Roman"/>
              </a:rPr>
              <a:t> komplikacijama u </a:t>
            </a:r>
            <a:r>
              <a:rPr lang="hr-HR" sz="2700" dirty="0" err="1" smtClean="0">
                <a:latin typeface="Times New Roman"/>
                <a:cs typeface="Times New Roman"/>
              </a:rPr>
              <a:t>babinju</a:t>
            </a:r>
            <a:endParaRPr lang="hr-HR" sz="2700" dirty="0" smtClean="0">
              <a:latin typeface="Times New Roman"/>
              <a:cs typeface="Times New Roman"/>
            </a:endParaRPr>
          </a:p>
          <a:p>
            <a:pPr marL="268605" marR="374650" indent="-255904">
              <a:lnSpc>
                <a:spcPct val="90000"/>
              </a:lnSpc>
              <a:spcBef>
                <a:spcPts val="350"/>
              </a:spcBef>
              <a:buClr>
                <a:srgbClr val="4F81BD"/>
              </a:buClr>
              <a:buSzPct val="68518"/>
              <a:buFont typeface="Microsoft Sans Serif"/>
              <a:buChar char=""/>
              <a:tabLst>
                <a:tab pos="267970" algn="l"/>
                <a:tab pos="268605" algn="l"/>
              </a:tabLst>
            </a:pPr>
            <a:r>
              <a:rPr lang="hr-HR" sz="2700" dirty="0" smtClean="0">
                <a:latin typeface="Times New Roman"/>
                <a:cs typeface="Times New Roman"/>
              </a:rPr>
              <a:t>- Prilikom otpusta se obavještava patronažna služba na području prebivališta majke, koja preuzima daljnju skrb za majku i dijete</a:t>
            </a:r>
            <a:endParaRPr lang="vi-VN" sz="27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49200" y="457200"/>
            <a:ext cx="7662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Preporuke kod </a:t>
            </a:r>
            <a:r>
              <a:rPr lang="hr-H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otpusta</a:t>
            </a:r>
          </a:p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Iz rodilišta!</a:t>
            </a:r>
            <a:endParaRPr lang="hr-HR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28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 VESELJEM VAS OČEKUJEMO!</a:t>
            </a:r>
          </a:p>
          <a:p>
            <a:pPr algn="r"/>
            <a:r>
              <a:rPr lang="hr-H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NADAMO SE DA ĆE VAM BORAVAK U NAŠEM RODILIŠTU BITI JEDNO OD NAJLJEPŠIH ISKUSTAVA U ŽIVOTU!</a:t>
            </a:r>
          </a:p>
          <a:p>
            <a:pPr algn="r"/>
            <a:endParaRPr lang="hr-HR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hr-H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OSOBLJE RODILIŠTA </a:t>
            </a:r>
          </a:p>
          <a:p>
            <a:pPr algn="r"/>
            <a:r>
              <a:rPr lang="hr-H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OPĆE BOLNICE ZABOK </a:t>
            </a:r>
          </a:p>
          <a:p>
            <a:pPr algn="r"/>
            <a:r>
              <a:rPr lang="hr-H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BOLNICE HRVATSKIH VETERANA!</a:t>
            </a:r>
            <a:endParaRPr lang="hr-HR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1" descr="D:\My Documents\Desktop\BOLNICA PREZENTACIJE\Rodilište 5o - 28.9.2017\Nog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31104"/>
            <a:ext cx="2743200" cy="1826896"/>
          </a:xfrm>
          <a:prstGeom prst="rect">
            <a:avLst/>
          </a:prstGeom>
          <a:noFill/>
        </p:spPr>
      </p:pic>
      <p:pic>
        <p:nvPicPr>
          <p:cNvPr id="4" name="Picture 5" descr="kzz-g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638800"/>
            <a:ext cx="1013299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3" descr="1083_20111011925549210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715000"/>
            <a:ext cx="13983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7990840" cy="516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Kroz 24h dnevno rodilje imaju mogućnost donacije krvi iz pupkovine za Banku matičnih stanica – Ana Rukavina u Zagrebu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0" y="0"/>
            <a:ext cx="8077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Donacija matičnih stanica krvi iz pupkovine </a:t>
            </a:r>
          </a:p>
          <a:p>
            <a:pPr algn="ctr"/>
            <a:r>
              <a:rPr lang="hr-HR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Za </a:t>
            </a:r>
            <a:r>
              <a:rPr lang="hr-HR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Banku matičnih stanica Ana Rukavina</a:t>
            </a:r>
            <a:endParaRPr lang="hr-HR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7990840" cy="44236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POSJETE: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Posjete trudnicama i </a:t>
            </a:r>
            <a:r>
              <a:rPr lang="hr-HR" sz="2500" dirty="0" err="1" smtClean="0">
                <a:latin typeface="Times New Roman"/>
                <a:cs typeface="Times New Roman"/>
              </a:rPr>
              <a:t>babinjačama</a:t>
            </a:r>
            <a:r>
              <a:rPr lang="hr-HR" sz="2500" dirty="0" smtClean="0">
                <a:latin typeface="Times New Roman"/>
                <a:cs typeface="Times New Roman"/>
              </a:rPr>
              <a:t> dozvoljene su svaki dan od 15-16 sati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52400" y="152400"/>
            <a:ext cx="608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Posjete u rodilištu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7990840" cy="5193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INFORMACIJE: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Informacije za trudnice, rodilje i babinjače mogu se dobiti od strane dežurnog liječnika, (ili ordinariusa, ukoliko je dostupan) svakog dana od 13.30-14 h, na </a:t>
            </a:r>
            <a:r>
              <a:rPr lang="hr-HR" sz="2500" dirty="0" err="1" smtClean="0">
                <a:latin typeface="Times New Roman"/>
                <a:cs typeface="Times New Roman"/>
              </a:rPr>
              <a:t>tel</a:t>
            </a:r>
            <a:r>
              <a:rPr lang="hr-HR" sz="2500" dirty="0" smtClean="0">
                <a:latin typeface="Times New Roman"/>
                <a:cs typeface="Times New Roman"/>
              </a:rPr>
              <a:t>. broju 049 204 215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81000" y="304800"/>
            <a:ext cx="7419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Informacije u rodilištu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7990840" cy="62574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r>
              <a:rPr lang="hr-HR" sz="2500" spc="-5" dirty="0" smtClean="0">
                <a:latin typeface="Times New Roman"/>
                <a:cs typeface="Times New Roman"/>
              </a:rPr>
              <a:t>Rodilište i rađaonica Odjela ginekologije i </a:t>
            </a:r>
            <a:r>
              <a:rPr lang="hr-HR" sz="2500" spc="-5" dirty="0" err="1" smtClean="0">
                <a:latin typeface="Times New Roman"/>
                <a:cs typeface="Times New Roman"/>
              </a:rPr>
              <a:t>porodništva</a:t>
            </a:r>
            <a:r>
              <a:rPr lang="hr-HR" sz="2500" spc="-5" dirty="0" smtClean="0">
                <a:latin typeface="Times New Roman"/>
                <a:cs typeface="Times New Roman"/>
              </a:rPr>
              <a:t> Opće bolnice Zabok i bolnice hrvatskih veterana:</a:t>
            </a:r>
          </a:p>
          <a:p>
            <a:pPr marL="268605" marR="296545" indent="-255904">
              <a:lnSpc>
                <a:spcPct val="100000"/>
              </a:lnSpc>
              <a:spcBef>
                <a:spcPts val="95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267970" algn="l"/>
                <a:tab pos="268605" algn="l"/>
                <a:tab pos="5844540" algn="l"/>
              </a:tabLst>
            </a:pPr>
            <a:endParaRPr lang="hr-HR" sz="2500" spc="-5" dirty="0" smtClean="0">
              <a:latin typeface="Times New Roman"/>
              <a:cs typeface="Times New Roman"/>
            </a:endParaRP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Kontakti za konzultacije i informacije: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endParaRPr lang="hr-HR" sz="2500" dirty="0" smtClean="0">
              <a:latin typeface="Times New Roman"/>
              <a:cs typeface="Times New Roman"/>
            </a:endParaRP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- 049 204 240 – Odjel </a:t>
            </a:r>
            <a:r>
              <a:rPr lang="hr-HR" sz="2500" dirty="0" err="1" smtClean="0">
                <a:latin typeface="Times New Roman"/>
                <a:cs typeface="Times New Roman"/>
              </a:rPr>
              <a:t>Babinjača</a:t>
            </a:r>
            <a:endParaRPr lang="hr-HR" sz="2500" dirty="0" smtClean="0">
              <a:latin typeface="Times New Roman"/>
              <a:cs typeface="Times New Roman"/>
            </a:endParaRP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- 049 204 240 – Informacije i konzultacije o dojenju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- 049 204 230 – </a:t>
            </a:r>
            <a:r>
              <a:rPr lang="hr-HR" sz="2500" dirty="0" err="1" smtClean="0">
                <a:latin typeface="Times New Roman"/>
                <a:cs typeface="Times New Roman"/>
              </a:rPr>
              <a:t>Neonatologija</a:t>
            </a:r>
            <a:r>
              <a:rPr lang="hr-HR" sz="2500" dirty="0" smtClean="0">
                <a:latin typeface="Times New Roman"/>
                <a:cs typeface="Times New Roman"/>
              </a:rPr>
              <a:t> – dječja soba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- 049 204 255 – Rađaonica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- 049 204 215 – Odjel fetalne medicine</a:t>
            </a:r>
          </a:p>
          <a:p>
            <a:pPr marL="268605" marR="804545" indent="-255904">
              <a:lnSpc>
                <a:spcPct val="100000"/>
              </a:lnSpc>
              <a:spcBef>
                <a:spcPts val="409"/>
              </a:spcBef>
              <a:buClr>
                <a:srgbClr val="4F81BD"/>
              </a:buClr>
              <a:buSzPct val="68000"/>
              <a:buFont typeface="Microsoft Sans Serif"/>
              <a:buChar char=""/>
              <a:tabLst>
                <a:tab pos="347345" algn="l"/>
                <a:tab pos="347980" algn="l"/>
              </a:tabLst>
            </a:pPr>
            <a:r>
              <a:rPr lang="hr-HR" sz="2500" dirty="0" smtClean="0">
                <a:latin typeface="Times New Roman"/>
                <a:cs typeface="Times New Roman"/>
              </a:rPr>
              <a:t>- 049 204 215 – Odjel ginekologije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228600"/>
            <a:ext cx="8630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Kontakti za konzultacije i informacije</a:t>
            </a:r>
            <a:endParaRPr lang="hr-HR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1455</TotalTime>
  <Words>2586</Words>
  <Application>Microsoft Office PowerPoint</Application>
  <PresentationFormat>Prikaz na zaslonu (4:3)</PresentationFormat>
  <Paragraphs>442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54</vt:i4>
      </vt:variant>
    </vt:vector>
  </HeadingPairs>
  <TitlesOfParts>
    <vt:vector size="55" baseType="lpstr">
      <vt:lpstr>Bogatstvo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STAC Ginekologija 14</dc:creator>
  <cp:lastModifiedBy>stac.ginekologija34</cp:lastModifiedBy>
  <cp:revision>24</cp:revision>
  <dcterms:created xsi:type="dcterms:W3CDTF">2023-04-13T05:51:13Z</dcterms:created>
  <dcterms:modified xsi:type="dcterms:W3CDTF">2023-12-18T11:37:33Z</dcterms:modified>
</cp:coreProperties>
</file>